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aleway"/>
      <p:regular r:id="rId48"/>
      <p:bold r:id="rId49"/>
      <p:italic r:id="rId50"/>
      <p:boldItalic r:id="rId51"/>
    </p:embeddedFont>
    <p:embeddedFont>
      <p:font typeface="Raleway ExtraBold"/>
      <p:bold r:id="rId52"/>
      <p:boldItalic r:id="rId53"/>
    </p:embeddedFont>
    <p:embeddedFont>
      <p:font typeface="NanumGothicExtraBold"/>
      <p:bold r:id="rId54"/>
    </p:embeddedFont>
    <p:embeddedFont>
      <p:font typeface="Lexend Mega"/>
      <p:regular r:id="rId55"/>
      <p:bold r:id="rId56"/>
    </p:embeddedFont>
    <p:embeddedFont>
      <p:font typeface="Abhaya Libre"/>
      <p:regular r:id="rId57"/>
      <p:bold r:id="rId58"/>
    </p:embeddedFont>
    <p:embeddedFont>
      <p:font typeface="Nanum Gothic"/>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BBFFE9-6945-441C-B3CF-A56C403FCCAF}">
  <a:tblStyle styleId="{C6BBFFE9-6945-441C-B3CF-A56C403FCC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regular.fntdata"/><Relationship Id="rId47" Type="http://schemas.openxmlformats.org/officeDocument/2006/relationships/slide" Target="slides/slide42.xml"/><Relationship Id="rId49"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anumGothic-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RalewayExtraBold-boldItalic.fntdata"/><Relationship Id="rId52" Type="http://schemas.openxmlformats.org/officeDocument/2006/relationships/font" Target="fonts/RalewayExtraBold-bold.fntdata"/><Relationship Id="rId11" Type="http://schemas.openxmlformats.org/officeDocument/2006/relationships/slide" Target="slides/slide6.xml"/><Relationship Id="rId55" Type="http://schemas.openxmlformats.org/officeDocument/2006/relationships/font" Target="fonts/LexendMega-regular.fntdata"/><Relationship Id="rId10" Type="http://schemas.openxmlformats.org/officeDocument/2006/relationships/slide" Target="slides/slide5.xml"/><Relationship Id="rId54" Type="http://schemas.openxmlformats.org/officeDocument/2006/relationships/font" Target="fonts/NanumGothicExtraBold-bold.fntdata"/><Relationship Id="rId13" Type="http://schemas.openxmlformats.org/officeDocument/2006/relationships/slide" Target="slides/slide8.xml"/><Relationship Id="rId57" Type="http://schemas.openxmlformats.org/officeDocument/2006/relationships/font" Target="fonts/AbhayaLibre-regular.fntdata"/><Relationship Id="rId12" Type="http://schemas.openxmlformats.org/officeDocument/2006/relationships/slide" Target="slides/slide7.xml"/><Relationship Id="rId56" Type="http://schemas.openxmlformats.org/officeDocument/2006/relationships/font" Target="fonts/LexendMega-bold.fntdata"/><Relationship Id="rId15" Type="http://schemas.openxmlformats.org/officeDocument/2006/relationships/slide" Target="slides/slide10.xml"/><Relationship Id="rId59" Type="http://schemas.openxmlformats.org/officeDocument/2006/relationships/font" Target="fonts/NanumGothic-regular.fntdata"/><Relationship Id="rId14" Type="http://schemas.openxmlformats.org/officeDocument/2006/relationships/slide" Target="slides/slide9.xml"/><Relationship Id="rId58" Type="http://schemas.openxmlformats.org/officeDocument/2006/relationships/font" Target="fonts/AbhayaLibr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e08f917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e08f917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d122f43e40_8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d122f43e40_8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d122f43e40_8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d122f43e40_8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d122f43e40_8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d122f43e40_8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d122f43e40_8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d122f43e40_8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d05bb9df3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d05bb9df3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ff3390d1d3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ff3390d1d3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ff3390d1d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ff3390d1d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ff3390d1d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ff3390d1d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ff3390d1d3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ff3390d1d3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ff3390d1d3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ff3390d1d3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5481cf55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5481cf55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d05bb9df3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d05bb9df3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ff3390d1d3_7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ff3390d1d3_7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d1399d306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d1399d306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d1399d306f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d1399d306f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d1399d306f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d1399d306f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d1399d306f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d1399d306f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d05bb9df3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d05bb9df3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d05bb9df37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d05bb9df37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d05bb9df3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d05bb9df3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d05eb69e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d05eb69e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Equal distribution among reviews scores and the features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e2cca4da1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e2cca4da1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d05bb9df37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d05bb9df37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d05bb9df37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d05bb9df37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d05bb9df3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d05bb9df3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ff3390d1d3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ff3390d1d3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ff3390d1d3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ff3390d1d3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ff3390d1d3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ff3390d1d3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d05bb9df3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2d05bb9df3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15cd6818e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115cd6818e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b61e6517f4_0_2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b61e6517f4_0_2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ea29405b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ea29405bd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d122f43e40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d122f43e40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d11fab4e7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2d11fab4e7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d05bb9df3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d05bb9df3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ff3390d1d3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1ff3390d1d3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d122f43e40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d122f43e40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d122f43e40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d122f43e40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d122f43e40_8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d122f43e40_8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5a99f9a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15a99f9a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d122f43e40_8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d122f43e40_8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371600" y="1657350"/>
            <a:ext cx="6400800" cy="14631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dk2"/>
              </a:buClr>
              <a:buSzPts val="5200"/>
              <a:buNone/>
              <a:defRPr sz="52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11" name="Google Shape;11;p2"/>
          <p:cNvSpPr txBox="1"/>
          <p:nvPr>
            <p:ph idx="1" type="subTitle"/>
          </p:nvPr>
        </p:nvSpPr>
        <p:spPr>
          <a:xfrm>
            <a:off x="2455750" y="3784050"/>
            <a:ext cx="4173600" cy="4266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1"/>
          <p:cNvSpPr txBox="1"/>
          <p:nvPr>
            <p:ph hasCustomPrompt="1" type="title"/>
          </p:nvPr>
        </p:nvSpPr>
        <p:spPr>
          <a:xfrm>
            <a:off x="1371600" y="1948375"/>
            <a:ext cx="6400800" cy="989400"/>
          </a:xfrm>
          <a:prstGeom prst="rect">
            <a:avLst/>
          </a:prstGeom>
        </p:spPr>
        <p:txBody>
          <a:bodyPr anchorCtr="0" anchor="ctr" bIns="0" lIns="0" spcFirstLastPara="1" rIns="0" wrap="square" tIns="0">
            <a:noAutofit/>
          </a:bodyPr>
          <a:lstStyle>
            <a:lvl1pPr lvl="0" algn="ctr">
              <a:spcBef>
                <a:spcPts val="0"/>
              </a:spcBef>
              <a:spcAft>
                <a:spcPts val="0"/>
              </a:spcAft>
              <a:buSzPts val="7200"/>
              <a:buNone/>
              <a:defRPr sz="75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4" name="Google Shape;44;p11"/>
          <p:cNvSpPr txBox="1"/>
          <p:nvPr>
            <p:ph idx="1" type="subTitle"/>
          </p:nvPr>
        </p:nvSpPr>
        <p:spPr>
          <a:xfrm>
            <a:off x="1371600" y="2937775"/>
            <a:ext cx="64008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solidFill>
                  <a:schemeClr val="dk2"/>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46" name="Shape 46"/>
        <p:cNvGrpSpPr/>
        <p:nvPr/>
      </p:nvGrpSpPr>
      <p:grpSpPr>
        <a:xfrm>
          <a:off x="0" y="0"/>
          <a:ext cx="0" cy="0"/>
          <a:chOff x="0" y="0"/>
          <a:chExt cx="0" cy="0"/>
        </a:xfrm>
      </p:grpSpPr>
      <p:sp>
        <p:nvSpPr>
          <p:cNvPr id="47" name="Google Shape;47;p13"/>
          <p:cNvSpPr txBox="1"/>
          <p:nvPr>
            <p:ph idx="1" type="subTitle"/>
          </p:nvPr>
        </p:nvSpPr>
        <p:spPr>
          <a:xfrm>
            <a:off x="720000" y="1282550"/>
            <a:ext cx="3446700" cy="2830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595959"/>
              </a:buClr>
              <a:buSzPts val="10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48" name="Google Shape;48;p13"/>
          <p:cNvSpPr txBox="1"/>
          <p:nvPr>
            <p:ph type="title"/>
          </p:nvPr>
        </p:nvSpPr>
        <p:spPr>
          <a:xfrm>
            <a:off x="720000" y="395625"/>
            <a:ext cx="3852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3">
    <p:bg>
      <p:bgPr>
        <a:solidFill>
          <a:schemeClr val="lt1"/>
        </a:solidFill>
      </p:bgPr>
    </p:bg>
    <p:spTree>
      <p:nvGrpSpPr>
        <p:cNvPr id="49" name="Shape 49"/>
        <p:cNvGrpSpPr/>
        <p:nvPr/>
      </p:nvGrpSpPr>
      <p:grpSpPr>
        <a:xfrm>
          <a:off x="0" y="0"/>
          <a:ext cx="0" cy="0"/>
          <a:chOff x="0" y="0"/>
          <a:chExt cx="0" cy="0"/>
        </a:xfrm>
      </p:grpSpPr>
      <p:sp>
        <p:nvSpPr>
          <p:cNvPr id="50" name="Google Shape;50;p14"/>
          <p:cNvSpPr txBox="1"/>
          <p:nvPr>
            <p:ph idx="1" type="subTitle"/>
          </p:nvPr>
        </p:nvSpPr>
        <p:spPr>
          <a:xfrm>
            <a:off x="720000" y="2757700"/>
            <a:ext cx="3227100" cy="942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 name="Google Shape;51;p14"/>
          <p:cNvSpPr txBox="1"/>
          <p:nvPr>
            <p:ph type="title"/>
          </p:nvPr>
        </p:nvSpPr>
        <p:spPr>
          <a:xfrm>
            <a:off x="720000" y="1236075"/>
            <a:ext cx="3613800" cy="13578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4"/>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7">
    <p:bg>
      <p:bgPr>
        <a:solidFill>
          <a:schemeClr val="lt1"/>
        </a:solid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5688000" y="1744463"/>
            <a:ext cx="2743200" cy="5487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5" name="Google Shape;55;p15"/>
          <p:cNvSpPr txBox="1"/>
          <p:nvPr>
            <p:ph idx="1" type="subTitle"/>
          </p:nvPr>
        </p:nvSpPr>
        <p:spPr>
          <a:xfrm>
            <a:off x="5688000" y="2301637"/>
            <a:ext cx="2743200" cy="1097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cxnSp>
        <p:nvCxnSpPr>
          <p:cNvPr id="56" name="Google Shape;56;p15"/>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15"/>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58" name="Google Shape;58;p15"/>
          <p:cNvSpPr txBox="1"/>
          <p:nvPr>
            <p:ph idx="2"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9" name="Google Shape;59;p15"/>
          <p:cNvSpPr txBox="1"/>
          <p:nvPr>
            <p:ph idx="3"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1">
    <p:bg>
      <p:bgPr>
        <a:solidFill>
          <a:schemeClr val="lt1"/>
        </a:solidFill>
      </p:bgPr>
    </p:bg>
    <p:spTree>
      <p:nvGrpSpPr>
        <p:cNvPr id="60" name="Shape 60"/>
        <p:cNvGrpSpPr/>
        <p:nvPr/>
      </p:nvGrpSpPr>
      <p:grpSpPr>
        <a:xfrm>
          <a:off x="0" y="0"/>
          <a:ext cx="0" cy="0"/>
          <a:chOff x="0" y="0"/>
          <a:chExt cx="0" cy="0"/>
        </a:xfrm>
      </p:grpSpPr>
      <p:sp>
        <p:nvSpPr>
          <p:cNvPr id="61" name="Google Shape;61;p16"/>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6"/>
          <p:cNvSpPr txBox="1"/>
          <p:nvPr>
            <p:ph type="title"/>
          </p:nvPr>
        </p:nvSpPr>
        <p:spPr>
          <a:xfrm>
            <a:off x="4383868" y="1637963"/>
            <a:ext cx="3789900" cy="1061400"/>
          </a:xfrm>
          <a:prstGeom prst="rect">
            <a:avLst/>
          </a:prstGeom>
        </p:spPr>
        <p:txBody>
          <a:bodyPr anchorCtr="0" anchor="ctr" bIns="0" lIns="0" spcFirstLastPara="1" rIns="0" wrap="square" tIns="0">
            <a:noAutofit/>
          </a:bodyPr>
          <a:lstStyle>
            <a:lvl1pPr lvl="0" rtl="0" algn="ctr">
              <a:spcBef>
                <a:spcPts val="0"/>
              </a:spcBef>
              <a:spcAft>
                <a:spcPts val="0"/>
              </a:spcAft>
              <a:buClr>
                <a:schemeClr val="dk2"/>
              </a:buClr>
              <a:buSzPts val="3000"/>
              <a:buNone/>
              <a:defRPr sz="75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63" name="Google Shape;63;p16"/>
          <p:cNvSpPr txBox="1"/>
          <p:nvPr>
            <p:ph idx="1" type="subTitle"/>
          </p:nvPr>
        </p:nvSpPr>
        <p:spPr>
          <a:xfrm>
            <a:off x="4383868" y="2699363"/>
            <a:ext cx="3789900" cy="795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2"/>
              </a:buClr>
              <a:buSzPts val="1600"/>
              <a:buNone/>
              <a:defRPr>
                <a:solidFill>
                  <a:schemeClr val="dk2"/>
                </a:solidFill>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cxnSp>
        <p:nvCxnSpPr>
          <p:cNvPr id="64" name="Google Shape;64;p16"/>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16"/>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66" name="Google Shape;66;p16"/>
          <p:cNvSpPr txBox="1"/>
          <p:nvPr>
            <p:ph idx="2"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67" name="Google Shape;67;p16"/>
          <p:cNvSpPr txBox="1"/>
          <p:nvPr>
            <p:ph idx="3"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17">
    <p:bg>
      <p:bgPr>
        <a:solidFill>
          <a:schemeClr val="lt1"/>
        </a:solidFill>
      </p:bgPr>
    </p:bg>
    <p:spTree>
      <p:nvGrpSpPr>
        <p:cNvPr id="68" name="Shape 68"/>
        <p:cNvGrpSpPr/>
        <p:nvPr/>
      </p:nvGrpSpPr>
      <p:grpSpPr>
        <a:xfrm>
          <a:off x="0" y="0"/>
          <a:ext cx="0" cy="0"/>
          <a:chOff x="0" y="0"/>
          <a:chExt cx="0" cy="0"/>
        </a:xfrm>
      </p:grpSpPr>
      <p:sp>
        <p:nvSpPr>
          <p:cNvPr id="69" name="Google Shape;69;p17"/>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subTitle"/>
          </p:nvPr>
        </p:nvSpPr>
        <p:spPr>
          <a:xfrm>
            <a:off x="5579092" y="2903344"/>
            <a:ext cx="28449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1" name="Google Shape;71;p17"/>
          <p:cNvSpPr txBox="1"/>
          <p:nvPr>
            <p:ph idx="2" type="subTitle"/>
          </p:nvPr>
        </p:nvSpPr>
        <p:spPr>
          <a:xfrm>
            <a:off x="5579100" y="3360544"/>
            <a:ext cx="2844900" cy="9420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cxnSp>
        <p:nvCxnSpPr>
          <p:cNvPr id="72" name="Google Shape;72;p17"/>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17"/>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74" name="Google Shape;74;p17"/>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5" name="Google Shape;75;p17"/>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BLANK_19">
    <p:bg>
      <p:bgPr>
        <a:solidFill>
          <a:schemeClr val="lt1"/>
        </a:solidFill>
      </p:bgPr>
    </p:bg>
    <p:spTree>
      <p:nvGrpSpPr>
        <p:cNvPr id="76" name="Shape 76"/>
        <p:cNvGrpSpPr/>
        <p:nvPr/>
      </p:nvGrpSpPr>
      <p:grpSpPr>
        <a:xfrm>
          <a:off x="0" y="0"/>
          <a:ext cx="0" cy="0"/>
          <a:chOff x="0" y="0"/>
          <a:chExt cx="0" cy="0"/>
        </a:xfrm>
      </p:grpSpPr>
      <p:sp>
        <p:nvSpPr>
          <p:cNvPr id="77" name="Google Shape;77;p18"/>
          <p:cNvSpPr txBox="1"/>
          <p:nvPr>
            <p:ph idx="1" type="subTitle"/>
          </p:nvPr>
        </p:nvSpPr>
        <p:spPr>
          <a:xfrm>
            <a:off x="720000" y="1744400"/>
            <a:ext cx="2743200" cy="548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Raleway"/>
              <a:buNone/>
              <a:defRPr b="1" sz="3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8" name="Google Shape;78;p18"/>
          <p:cNvSpPr txBox="1"/>
          <p:nvPr>
            <p:ph idx="2" type="subTitle"/>
          </p:nvPr>
        </p:nvSpPr>
        <p:spPr>
          <a:xfrm>
            <a:off x="720000" y="2293100"/>
            <a:ext cx="2743200" cy="110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cxnSp>
        <p:nvCxnSpPr>
          <p:cNvPr id="79" name="Google Shape;79;p18"/>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80" name="Google Shape;80;p18"/>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81" name="Google Shape;81;p18"/>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2" name="Google Shape;82;p18"/>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BLANK_24">
    <p:bg>
      <p:bgPr>
        <a:solidFill>
          <a:schemeClr val="lt1"/>
        </a:solid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20000" y="395625"/>
            <a:ext cx="5112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9"/>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6" name="Google Shape;86;p19"/>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7" name="Google Shape;87;p19"/>
          <p:cNvSpPr txBox="1"/>
          <p:nvPr>
            <p:ph idx="3" type="body"/>
          </p:nvPr>
        </p:nvSpPr>
        <p:spPr>
          <a:xfrm>
            <a:off x="1125281" y="1611731"/>
            <a:ext cx="4171500" cy="2163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sz="1400"/>
            </a:lvl1pPr>
            <a:lvl2pPr indent="-317500" lvl="1" marL="914400" rtl="0">
              <a:lnSpc>
                <a:spcPct val="100000"/>
              </a:lnSpc>
              <a:spcBef>
                <a:spcPts val="1600"/>
              </a:spcBef>
              <a:spcAft>
                <a:spcPts val="0"/>
              </a:spcAft>
              <a:buClr>
                <a:srgbClr val="434343"/>
              </a:buClr>
              <a:buSzPts val="1400"/>
              <a:buFont typeface="Roboto Condensed Light"/>
              <a:buChar char="○"/>
              <a:defRPr sz="1400"/>
            </a:lvl2pPr>
            <a:lvl3pPr indent="-317500" lvl="2" marL="1371600" rtl="0">
              <a:lnSpc>
                <a:spcPct val="100000"/>
              </a:lnSpc>
              <a:spcBef>
                <a:spcPts val="1600"/>
              </a:spcBef>
              <a:spcAft>
                <a:spcPts val="0"/>
              </a:spcAft>
              <a:buClr>
                <a:srgbClr val="434343"/>
              </a:buClr>
              <a:buSzPts val="1400"/>
              <a:buFont typeface="Roboto Condensed Light"/>
              <a:buChar char="■"/>
              <a:defRPr sz="1400"/>
            </a:lvl3pPr>
            <a:lvl4pPr indent="-317500" lvl="3" marL="1828800" rtl="0">
              <a:lnSpc>
                <a:spcPct val="100000"/>
              </a:lnSpc>
              <a:spcBef>
                <a:spcPts val="1600"/>
              </a:spcBef>
              <a:spcAft>
                <a:spcPts val="0"/>
              </a:spcAft>
              <a:buClr>
                <a:srgbClr val="434343"/>
              </a:buClr>
              <a:buSzPts val="1400"/>
              <a:buFont typeface="Roboto Condensed Light"/>
              <a:buChar char="●"/>
              <a:defRPr sz="1400"/>
            </a:lvl4pPr>
            <a:lvl5pPr indent="-317500" lvl="4" marL="2286000" rtl="0">
              <a:lnSpc>
                <a:spcPct val="100000"/>
              </a:lnSpc>
              <a:spcBef>
                <a:spcPts val="1600"/>
              </a:spcBef>
              <a:spcAft>
                <a:spcPts val="0"/>
              </a:spcAft>
              <a:buClr>
                <a:srgbClr val="434343"/>
              </a:buClr>
              <a:buSzPts val="1400"/>
              <a:buFont typeface="Roboto Condensed Light"/>
              <a:buChar char="○"/>
              <a:defRPr sz="1400"/>
            </a:lvl5pPr>
            <a:lvl6pPr indent="-317500" lvl="5" marL="2743200" rtl="0">
              <a:lnSpc>
                <a:spcPct val="100000"/>
              </a:lnSpc>
              <a:spcBef>
                <a:spcPts val="1600"/>
              </a:spcBef>
              <a:spcAft>
                <a:spcPts val="0"/>
              </a:spcAft>
              <a:buClr>
                <a:srgbClr val="434343"/>
              </a:buClr>
              <a:buSzPts val="1400"/>
              <a:buFont typeface="Roboto Condensed Light"/>
              <a:buChar char="■"/>
              <a:defRPr sz="1400"/>
            </a:lvl6pPr>
            <a:lvl7pPr indent="-317500" lvl="6" marL="3200400" rtl="0">
              <a:lnSpc>
                <a:spcPct val="100000"/>
              </a:lnSpc>
              <a:spcBef>
                <a:spcPts val="1600"/>
              </a:spcBef>
              <a:spcAft>
                <a:spcPts val="0"/>
              </a:spcAft>
              <a:buClr>
                <a:srgbClr val="434343"/>
              </a:buClr>
              <a:buSzPts val="1400"/>
              <a:buFont typeface="Roboto Condensed Light"/>
              <a:buChar char="●"/>
              <a:defRPr sz="1400"/>
            </a:lvl7pPr>
            <a:lvl8pPr indent="-317500" lvl="7" marL="3657600" rtl="0">
              <a:lnSpc>
                <a:spcPct val="100000"/>
              </a:lnSpc>
              <a:spcBef>
                <a:spcPts val="1600"/>
              </a:spcBef>
              <a:spcAft>
                <a:spcPts val="0"/>
              </a:spcAft>
              <a:buClr>
                <a:srgbClr val="434343"/>
              </a:buClr>
              <a:buSzPts val="1400"/>
              <a:buFont typeface="Roboto Condensed Light"/>
              <a:buChar char="○"/>
              <a:defRPr sz="1400"/>
            </a:lvl8pPr>
            <a:lvl9pPr indent="-317500" lvl="8" marL="4114800" rtl="0">
              <a:lnSpc>
                <a:spcPct val="100000"/>
              </a:lnSpc>
              <a:spcBef>
                <a:spcPts val="1600"/>
              </a:spcBef>
              <a:spcAft>
                <a:spcPts val="1600"/>
              </a:spcAft>
              <a:buClr>
                <a:srgbClr val="434343"/>
              </a:buClr>
              <a:buSzPts val="1400"/>
              <a:buFont typeface="Roboto Condensed Light"/>
              <a:buChar char="■"/>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 name="Shape 88"/>
        <p:cNvGrpSpPr/>
        <p:nvPr/>
      </p:nvGrpSpPr>
      <p:grpSpPr>
        <a:xfrm>
          <a:off x="0" y="0"/>
          <a:ext cx="0" cy="0"/>
          <a:chOff x="0" y="0"/>
          <a:chExt cx="0" cy="0"/>
        </a:xfrm>
      </p:grpSpPr>
      <p:sp>
        <p:nvSpPr>
          <p:cNvPr id="89" name="Google Shape;89;p20"/>
          <p:cNvSpPr txBox="1"/>
          <p:nvPr>
            <p:ph idx="1" type="subTitle"/>
          </p:nvPr>
        </p:nvSpPr>
        <p:spPr>
          <a:xfrm>
            <a:off x="48196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0" name="Google Shape;90;p20"/>
          <p:cNvSpPr txBox="1"/>
          <p:nvPr>
            <p:ph idx="2" type="subTitle"/>
          </p:nvPr>
        </p:nvSpPr>
        <p:spPr>
          <a:xfrm>
            <a:off x="48196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1" name="Google Shape;91;p20"/>
          <p:cNvSpPr txBox="1"/>
          <p:nvPr>
            <p:ph hasCustomPrompt="1" type="title"/>
          </p:nvPr>
        </p:nvSpPr>
        <p:spPr>
          <a:xfrm>
            <a:off x="52760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2" name="Google Shape;92;p20"/>
          <p:cNvSpPr txBox="1"/>
          <p:nvPr>
            <p:ph idx="3" type="subTitle"/>
          </p:nvPr>
        </p:nvSpPr>
        <p:spPr>
          <a:xfrm>
            <a:off x="68694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3" name="Google Shape;93;p20"/>
          <p:cNvSpPr txBox="1"/>
          <p:nvPr>
            <p:ph idx="4" type="subTitle"/>
          </p:nvPr>
        </p:nvSpPr>
        <p:spPr>
          <a:xfrm>
            <a:off x="68694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4" name="Google Shape;94;p20"/>
          <p:cNvSpPr txBox="1"/>
          <p:nvPr>
            <p:ph hasCustomPrompt="1" idx="5" type="title"/>
          </p:nvPr>
        </p:nvSpPr>
        <p:spPr>
          <a:xfrm>
            <a:off x="73258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5" name="Google Shape;95;p20"/>
          <p:cNvSpPr txBox="1"/>
          <p:nvPr>
            <p:ph idx="6" type="subTitle"/>
          </p:nvPr>
        </p:nvSpPr>
        <p:spPr>
          <a:xfrm>
            <a:off x="7200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6" name="Google Shape;96;p20"/>
          <p:cNvSpPr txBox="1"/>
          <p:nvPr>
            <p:ph idx="7" type="subTitle"/>
          </p:nvPr>
        </p:nvSpPr>
        <p:spPr>
          <a:xfrm>
            <a:off x="7200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7" name="Google Shape;97;p20"/>
          <p:cNvSpPr txBox="1"/>
          <p:nvPr>
            <p:ph hasCustomPrompt="1" idx="8" type="title"/>
          </p:nvPr>
        </p:nvSpPr>
        <p:spPr>
          <a:xfrm>
            <a:off x="11764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 name="Google Shape;98;p20"/>
          <p:cNvSpPr txBox="1"/>
          <p:nvPr>
            <p:ph idx="9" type="subTitle"/>
          </p:nvPr>
        </p:nvSpPr>
        <p:spPr>
          <a:xfrm>
            <a:off x="27698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9" name="Google Shape;99;p20"/>
          <p:cNvSpPr txBox="1"/>
          <p:nvPr>
            <p:ph idx="13" type="subTitle"/>
          </p:nvPr>
        </p:nvSpPr>
        <p:spPr>
          <a:xfrm>
            <a:off x="27698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00" name="Google Shape;100;p20"/>
          <p:cNvSpPr txBox="1"/>
          <p:nvPr>
            <p:ph hasCustomPrompt="1" idx="14" type="title"/>
          </p:nvPr>
        </p:nvSpPr>
        <p:spPr>
          <a:xfrm>
            <a:off x="32262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1" name="Google Shape;101;p20"/>
          <p:cNvSpPr txBox="1"/>
          <p:nvPr>
            <p:ph idx="15"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2176325" y="538297"/>
            <a:ext cx="3542100" cy="914400"/>
          </a:xfrm>
          <a:prstGeom prst="rect">
            <a:avLst/>
          </a:prstGeom>
        </p:spPr>
        <p:txBody>
          <a:bodyPr anchorCtr="0" anchor="b" bIns="0" lIns="0" spcFirstLastPara="1" rIns="0" wrap="square" tIns="0">
            <a:noAutofit/>
          </a:bodyPr>
          <a:lstStyle>
            <a:lvl1pPr lvl="0" rtl="0">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 name="Google Shape;15;p3"/>
          <p:cNvSpPr txBox="1"/>
          <p:nvPr>
            <p:ph idx="1" type="subTitle"/>
          </p:nvPr>
        </p:nvSpPr>
        <p:spPr>
          <a:xfrm>
            <a:off x="713275" y="1452698"/>
            <a:ext cx="62178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3"/>
          <p:cNvSpPr txBox="1"/>
          <p:nvPr>
            <p:ph hasCustomPrompt="1" idx="2" type="title"/>
          </p:nvPr>
        </p:nvSpPr>
        <p:spPr>
          <a:xfrm>
            <a:off x="713225" y="538286"/>
            <a:ext cx="1463100" cy="9144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4">
    <p:bg>
      <p:bgPr>
        <a:solidFill>
          <a:schemeClr val="lt1"/>
        </a:solidFill>
      </p:bgPr>
    </p:bg>
    <p:spTree>
      <p:nvGrpSpPr>
        <p:cNvPr id="102" name="Shape 102"/>
        <p:cNvGrpSpPr/>
        <p:nvPr/>
      </p:nvGrpSpPr>
      <p:grpSpPr>
        <a:xfrm>
          <a:off x="0" y="0"/>
          <a:ext cx="0" cy="0"/>
          <a:chOff x="0" y="0"/>
          <a:chExt cx="0" cy="0"/>
        </a:xfrm>
      </p:grpSpPr>
      <p:sp>
        <p:nvSpPr>
          <p:cNvPr id="103" name="Google Shape;103;p21"/>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txBox="1"/>
          <p:nvPr>
            <p:ph idx="1" type="subTitle"/>
          </p:nvPr>
        </p:nvSpPr>
        <p:spPr>
          <a:xfrm>
            <a:off x="5602500" y="3821137"/>
            <a:ext cx="2828700" cy="307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2000"/>
              <a:buFont typeface="Raleway"/>
              <a:buNone/>
              <a:defRPr b="1" sz="2000">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9pPr>
          </a:lstStyle>
          <a:p/>
        </p:txBody>
      </p:sp>
      <p:sp>
        <p:nvSpPr>
          <p:cNvPr id="105" name="Google Shape;105;p21"/>
          <p:cNvSpPr txBox="1"/>
          <p:nvPr>
            <p:ph idx="2" type="subTitle"/>
          </p:nvPr>
        </p:nvSpPr>
        <p:spPr>
          <a:xfrm>
            <a:off x="5602500" y="4125838"/>
            <a:ext cx="2828700" cy="273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p:txBody>
      </p:sp>
      <p:sp>
        <p:nvSpPr>
          <p:cNvPr id="106" name="Google Shape;106;p21"/>
          <p:cNvSpPr txBox="1"/>
          <p:nvPr>
            <p:ph hasCustomPrompt="1" type="title"/>
          </p:nvPr>
        </p:nvSpPr>
        <p:spPr>
          <a:xfrm>
            <a:off x="4856975" y="3827054"/>
            <a:ext cx="641700" cy="307500"/>
          </a:xfrm>
          <a:prstGeom prst="rect">
            <a:avLst/>
          </a:prstGeom>
        </p:spPr>
        <p:txBody>
          <a:bodyPr anchorCtr="0" anchor="ctr" bIns="0" lIns="0" spcFirstLastPara="1" rIns="0" wrap="square" tIns="0">
            <a:noAutofit/>
          </a:bodyPr>
          <a:lstStyle>
            <a:lvl1pPr lvl="0" rtl="0" algn="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07" name="Google Shape;107;p21"/>
          <p:cNvSpPr txBox="1"/>
          <p:nvPr>
            <p:ph idx="3" type="subTitle"/>
          </p:nvPr>
        </p:nvSpPr>
        <p:spPr>
          <a:xfrm>
            <a:off x="5602500" y="2172504"/>
            <a:ext cx="2828700" cy="313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2000"/>
              <a:buFont typeface="Raleway"/>
              <a:buNone/>
              <a:defRPr b="1" sz="2000">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9pPr>
          </a:lstStyle>
          <a:p/>
        </p:txBody>
      </p:sp>
      <p:sp>
        <p:nvSpPr>
          <p:cNvPr id="108" name="Google Shape;108;p21"/>
          <p:cNvSpPr txBox="1"/>
          <p:nvPr>
            <p:ph idx="4" type="subTitle"/>
          </p:nvPr>
        </p:nvSpPr>
        <p:spPr>
          <a:xfrm>
            <a:off x="5602500" y="2486000"/>
            <a:ext cx="2828700" cy="273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p:txBody>
      </p:sp>
      <p:sp>
        <p:nvSpPr>
          <p:cNvPr id="109" name="Google Shape;109;p21"/>
          <p:cNvSpPr txBox="1"/>
          <p:nvPr>
            <p:ph hasCustomPrompt="1" idx="5" type="title"/>
          </p:nvPr>
        </p:nvSpPr>
        <p:spPr>
          <a:xfrm>
            <a:off x="4856975" y="2172502"/>
            <a:ext cx="641700" cy="313500"/>
          </a:xfrm>
          <a:prstGeom prst="rect">
            <a:avLst/>
          </a:prstGeom>
        </p:spPr>
        <p:txBody>
          <a:bodyPr anchorCtr="0" anchor="ctr" bIns="0" lIns="0" spcFirstLastPara="1" rIns="0" wrap="square" tIns="0">
            <a:noAutofit/>
          </a:bodyPr>
          <a:lstStyle>
            <a:lvl1pPr lvl="0" rtl="0" algn="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10" name="Google Shape;110;p21"/>
          <p:cNvSpPr txBox="1"/>
          <p:nvPr>
            <p:ph idx="6" type="subTitle"/>
          </p:nvPr>
        </p:nvSpPr>
        <p:spPr>
          <a:xfrm>
            <a:off x="5602500" y="2994763"/>
            <a:ext cx="2828700" cy="313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2000"/>
              <a:buFont typeface="Raleway"/>
              <a:buNone/>
              <a:defRPr b="1" sz="2000">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9pPr>
          </a:lstStyle>
          <a:p/>
        </p:txBody>
      </p:sp>
      <p:sp>
        <p:nvSpPr>
          <p:cNvPr id="111" name="Google Shape;111;p21"/>
          <p:cNvSpPr txBox="1"/>
          <p:nvPr>
            <p:ph idx="7" type="subTitle"/>
          </p:nvPr>
        </p:nvSpPr>
        <p:spPr>
          <a:xfrm>
            <a:off x="5602500" y="3307699"/>
            <a:ext cx="2828700" cy="273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p:txBody>
      </p:sp>
      <p:sp>
        <p:nvSpPr>
          <p:cNvPr id="112" name="Google Shape;112;p21"/>
          <p:cNvSpPr txBox="1"/>
          <p:nvPr>
            <p:ph hasCustomPrompt="1" idx="8" type="title"/>
          </p:nvPr>
        </p:nvSpPr>
        <p:spPr>
          <a:xfrm>
            <a:off x="4856975" y="2995153"/>
            <a:ext cx="641700" cy="313200"/>
          </a:xfrm>
          <a:prstGeom prst="rect">
            <a:avLst/>
          </a:prstGeom>
        </p:spPr>
        <p:txBody>
          <a:bodyPr anchorCtr="0" anchor="ctr" bIns="0" lIns="0" spcFirstLastPara="1" rIns="0" wrap="square" tIns="0">
            <a:noAutofit/>
          </a:bodyPr>
          <a:lstStyle>
            <a:lvl1pPr lvl="0" rtl="0" algn="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13" name="Google Shape;113;p21"/>
          <p:cNvSpPr txBox="1"/>
          <p:nvPr>
            <p:ph idx="9"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cxnSp>
        <p:nvCxnSpPr>
          <p:cNvPr id="114" name="Google Shape;114;p21"/>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21"/>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16" name="Google Shape;116;p21"/>
          <p:cNvSpPr txBox="1"/>
          <p:nvPr>
            <p:ph idx="1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17" name="Google Shape;117;p21"/>
          <p:cNvSpPr txBox="1"/>
          <p:nvPr>
            <p:ph idx="1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
    <p:bg>
      <p:bgPr>
        <a:solidFill>
          <a:schemeClr val="lt1"/>
        </a:solidFill>
      </p:bgPr>
    </p:bg>
    <p:spTree>
      <p:nvGrpSpPr>
        <p:cNvPr id="118" name="Shape 118"/>
        <p:cNvGrpSpPr/>
        <p:nvPr/>
      </p:nvGrpSpPr>
      <p:grpSpPr>
        <a:xfrm>
          <a:off x="0" y="0"/>
          <a:ext cx="0" cy="0"/>
          <a:chOff x="0" y="0"/>
          <a:chExt cx="0" cy="0"/>
        </a:xfrm>
      </p:grpSpPr>
      <p:sp>
        <p:nvSpPr>
          <p:cNvPr id="119" name="Google Shape;119;p22"/>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txBox="1"/>
          <p:nvPr>
            <p:ph type="title"/>
          </p:nvPr>
        </p:nvSpPr>
        <p:spPr>
          <a:xfrm>
            <a:off x="5619475" y="3233575"/>
            <a:ext cx="2809500" cy="914400"/>
          </a:xfrm>
          <a:prstGeom prst="rect">
            <a:avLst/>
          </a:prstGeom>
        </p:spPr>
        <p:txBody>
          <a:bodyPr anchorCtr="0" anchor="b" bIns="0" lIns="0" spcFirstLastPara="1" rIns="0" wrap="square" tIns="0">
            <a:noAutofit/>
          </a:bodyPr>
          <a:lstStyle>
            <a:lvl1pPr lvl="0" rtl="0" algn="r">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1" name="Google Shape;121;p22"/>
          <p:cNvSpPr txBox="1"/>
          <p:nvPr>
            <p:ph idx="1" type="subTitle"/>
          </p:nvPr>
        </p:nvSpPr>
        <p:spPr>
          <a:xfrm>
            <a:off x="2211125" y="4147973"/>
            <a:ext cx="62178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2" name="Google Shape;122;p22"/>
          <p:cNvSpPr txBox="1"/>
          <p:nvPr>
            <p:ph hasCustomPrompt="1" idx="2" type="title"/>
          </p:nvPr>
        </p:nvSpPr>
        <p:spPr>
          <a:xfrm>
            <a:off x="4012975" y="3233550"/>
            <a:ext cx="1606500" cy="914400"/>
          </a:xfrm>
          <a:prstGeom prst="rect">
            <a:avLst/>
          </a:prstGeom>
        </p:spPr>
        <p:txBody>
          <a:bodyPr anchorCtr="0" anchor="ctr" bIns="0" lIns="0" spcFirstLastPara="1" rIns="0" wrap="square" tIns="0">
            <a:noAutofit/>
          </a:bodyPr>
          <a:lstStyle>
            <a:lvl1pPr lvl="0" rtl="0">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cxnSp>
        <p:nvCxnSpPr>
          <p:cNvPr id="123" name="Google Shape;123;p22"/>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24" name="Google Shape;124;p22"/>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25" name="Google Shape;125;p22"/>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26" name="Google Shape;126;p22"/>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14">
    <p:bg>
      <p:bgPr>
        <a:solidFill>
          <a:schemeClr val="lt1"/>
        </a:solidFill>
      </p:bgPr>
    </p:bg>
    <p:spTree>
      <p:nvGrpSpPr>
        <p:cNvPr id="127" name="Shape 127"/>
        <p:cNvGrpSpPr/>
        <p:nvPr/>
      </p:nvGrpSpPr>
      <p:grpSpPr>
        <a:xfrm>
          <a:off x="0" y="0"/>
          <a:ext cx="0" cy="0"/>
          <a:chOff x="0" y="0"/>
          <a:chExt cx="0" cy="0"/>
        </a:xfrm>
      </p:grpSpPr>
      <p:sp>
        <p:nvSpPr>
          <p:cNvPr id="128" name="Google Shape;128;p23"/>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txBox="1"/>
          <p:nvPr>
            <p:ph type="title"/>
          </p:nvPr>
        </p:nvSpPr>
        <p:spPr>
          <a:xfrm>
            <a:off x="5970125" y="538350"/>
            <a:ext cx="2461200" cy="914400"/>
          </a:xfrm>
          <a:prstGeom prst="rect">
            <a:avLst/>
          </a:prstGeom>
        </p:spPr>
        <p:txBody>
          <a:bodyPr anchorCtr="0" anchor="b" bIns="0" lIns="0" spcFirstLastPara="1" rIns="0" wrap="square" tIns="0">
            <a:noAutofit/>
          </a:bodyPr>
          <a:lstStyle>
            <a:lvl1pPr lvl="0" rtl="0" algn="r">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0" name="Google Shape;130;p23"/>
          <p:cNvSpPr txBox="1"/>
          <p:nvPr>
            <p:ph idx="1" type="subTitle"/>
          </p:nvPr>
        </p:nvSpPr>
        <p:spPr>
          <a:xfrm>
            <a:off x="2213400" y="1452748"/>
            <a:ext cx="62178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23"/>
          <p:cNvSpPr txBox="1"/>
          <p:nvPr>
            <p:ph hasCustomPrompt="1" idx="2" type="title"/>
          </p:nvPr>
        </p:nvSpPr>
        <p:spPr>
          <a:xfrm>
            <a:off x="4363625" y="538325"/>
            <a:ext cx="1606500" cy="914400"/>
          </a:xfrm>
          <a:prstGeom prst="rect">
            <a:avLst/>
          </a:prstGeom>
        </p:spPr>
        <p:txBody>
          <a:bodyPr anchorCtr="0" anchor="ctr" bIns="0" lIns="0" spcFirstLastPara="1" rIns="0" wrap="square" tIns="0">
            <a:noAutofit/>
          </a:bodyPr>
          <a:lstStyle>
            <a:lvl1pPr lvl="0" rtl="0">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cxnSp>
        <p:nvCxnSpPr>
          <p:cNvPr id="132" name="Google Shape;132;p23"/>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23"/>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23"/>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35" name="Google Shape;135;p23"/>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BLANK_15">
    <p:bg>
      <p:bgPr>
        <a:solidFill>
          <a:schemeClr val="lt1"/>
        </a:solidFill>
      </p:bgPr>
    </p:bg>
    <p:spTree>
      <p:nvGrpSpPr>
        <p:cNvPr id="136" name="Shape 136"/>
        <p:cNvGrpSpPr/>
        <p:nvPr/>
      </p:nvGrpSpPr>
      <p:grpSpPr>
        <a:xfrm>
          <a:off x="0" y="0"/>
          <a:ext cx="0" cy="0"/>
          <a:chOff x="0" y="0"/>
          <a:chExt cx="0" cy="0"/>
        </a:xfrm>
      </p:grpSpPr>
      <p:sp>
        <p:nvSpPr>
          <p:cNvPr id="137" name="Google Shape;137;p24"/>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txBox="1"/>
          <p:nvPr>
            <p:ph type="title"/>
          </p:nvPr>
        </p:nvSpPr>
        <p:spPr>
          <a:xfrm>
            <a:off x="2326500" y="3233575"/>
            <a:ext cx="4174200" cy="914400"/>
          </a:xfrm>
          <a:prstGeom prst="rect">
            <a:avLst/>
          </a:prstGeom>
        </p:spPr>
        <p:txBody>
          <a:bodyPr anchorCtr="0" anchor="b" bIns="0" lIns="0" spcFirstLastPara="1" rIns="0" wrap="square" tIns="0">
            <a:noAutofit/>
          </a:bodyPr>
          <a:lstStyle>
            <a:lvl1pPr lvl="0" rtl="0">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9" name="Google Shape;139;p24"/>
          <p:cNvSpPr txBox="1"/>
          <p:nvPr>
            <p:ph idx="1" type="subTitle"/>
          </p:nvPr>
        </p:nvSpPr>
        <p:spPr>
          <a:xfrm>
            <a:off x="720000" y="4147973"/>
            <a:ext cx="62178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24"/>
          <p:cNvSpPr txBox="1"/>
          <p:nvPr>
            <p:ph hasCustomPrompt="1" idx="2" type="title"/>
          </p:nvPr>
        </p:nvSpPr>
        <p:spPr>
          <a:xfrm>
            <a:off x="720000" y="3233550"/>
            <a:ext cx="1606500" cy="914400"/>
          </a:xfrm>
          <a:prstGeom prst="rect">
            <a:avLst/>
          </a:prstGeom>
        </p:spPr>
        <p:txBody>
          <a:bodyPr anchorCtr="0" anchor="ctr" bIns="0" lIns="0" spcFirstLastPara="1" rIns="0" wrap="square" tIns="0">
            <a:noAutofit/>
          </a:bodyPr>
          <a:lstStyle>
            <a:lvl1pPr lvl="0" rtl="0">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cxnSp>
        <p:nvCxnSpPr>
          <p:cNvPr id="141" name="Google Shape;141;p24"/>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24"/>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43" name="Google Shape;143;p24"/>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44" name="Google Shape;144;p24"/>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BLANK_6">
    <p:bg>
      <p:bgPr>
        <a:solidFill>
          <a:schemeClr val="lt1"/>
        </a:solidFill>
      </p:bgPr>
    </p:bg>
    <p:spTree>
      <p:nvGrpSpPr>
        <p:cNvPr id="145" name="Shape 145"/>
        <p:cNvGrpSpPr/>
        <p:nvPr/>
      </p:nvGrpSpPr>
      <p:grpSpPr>
        <a:xfrm>
          <a:off x="0" y="0"/>
          <a:ext cx="0" cy="0"/>
          <a:chOff x="0" y="0"/>
          <a:chExt cx="0" cy="0"/>
        </a:xfrm>
      </p:grpSpPr>
      <p:sp>
        <p:nvSpPr>
          <p:cNvPr id="146" name="Google Shape;146;p25"/>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txBox="1"/>
          <p:nvPr>
            <p:ph type="title"/>
          </p:nvPr>
        </p:nvSpPr>
        <p:spPr>
          <a:xfrm>
            <a:off x="720000" y="4046019"/>
            <a:ext cx="7708800" cy="514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148" name="Google Shape;148;p25"/>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5"/>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5"/>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51" name="Google Shape;151;p25"/>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
    <p:spTree>
      <p:nvGrpSpPr>
        <p:cNvPr id="152" name="Shape 152"/>
        <p:cNvGrpSpPr/>
        <p:nvPr/>
      </p:nvGrpSpPr>
      <p:grpSpPr>
        <a:xfrm>
          <a:off x="0" y="0"/>
          <a:ext cx="0" cy="0"/>
          <a:chOff x="0" y="0"/>
          <a:chExt cx="0" cy="0"/>
        </a:xfrm>
      </p:grpSpPr>
      <p:sp>
        <p:nvSpPr>
          <p:cNvPr id="153" name="Google Shape;153;p26"/>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20">
    <p:bg>
      <p:bgPr>
        <a:solidFill>
          <a:schemeClr val="lt1"/>
        </a:solid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6" name="Google Shape;156;p27"/>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157" name="Google Shape;157;p27"/>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158" name="Google Shape;158;p27"/>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9" name="Google Shape;159;p27"/>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60" name="Shape 160"/>
        <p:cNvGrpSpPr/>
        <p:nvPr/>
      </p:nvGrpSpPr>
      <p:grpSpPr>
        <a:xfrm>
          <a:off x="0" y="0"/>
          <a:ext cx="0" cy="0"/>
          <a:chOff x="0" y="0"/>
          <a:chExt cx="0" cy="0"/>
        </a:xfrm>
      </p:grpSpPr>
      <p:sp>
        <p:nvSpPr>
          <p:cNvPr id="161" name="Google Shape;161;p28"/>
          <p:cNvSpPr txBox="1"/>
          <p:nvPr>
            <p:ph idx="1" type="subTitle"/>
          </p:nvPr>
        </p:nvSpPr>
        <p:spPr>
          <a:xfrm>
            <a:off x="719999" y="2403554"/>
            <a:ext cx="2211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62" name="Google Shape;162;p28"/>
          <p:cNvSpPr txBox="1"/>
          <p:nvPr>
            <p:ph idx="2" type="subTitle"/>
          </p:nvPr>
        </p:nvSpPr>
        <p:spPr>
          <a:xfrm>
            <a:off x="719999" y="2860754"/>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3" name="Google Shape;163;p28"/>
          <p:cNvSpPr txBox="1"/>
          <p:nvPr>
            <p:ph idx="3" type="subTitle"/>
          </p:nvPr>
        </p:nvSpPr>
        <p:spPr>
          <a:xfrm>
            <a:off x="3466199" y="2403554"/>
            <a:ext cx="2211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64" name="Google Shape;164;p28"/>
          <p:cNvSpPr txBox="1"/>
          <p:nvPr>
            <p:ph idx="4" type="subTitle"/>
          </p:nvPr>
        </p:nvSpPr>
        <p:spPr>
          <a:xfrm>
            <a:off x="3466199" y="2860754"/>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5" name="Google Shape;165;p28"/>
          <p:cNvSpPr txBox="1"/>
          <p:nvPr>
            <p:ph idx="5" type="subTitle"/>
          </p:nvPr>
        </p:nvSpPr>
        <p:spPr>
          <a:xfrm>
            <a:off x="6212399" y="2403554"/>
            <a:ext cx="2211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66" name="Google Shape;166;p28"/>
          <p:cNvSpPr txBox="1"/>
          <p:nvPr>
            <p:ph idx="6" type="subTitle"/>
          </p:nvPr>
        </p:nvSpPr>
        <p:spPr>
          <a:xfrm>
            <a:off x="6212399" y="2860754"/>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7" name="Google Shape;167;p28"/>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168" name="Shape 168"/>
        <p:cNvGrpSpPr/>
        <p:nvPr/>
      </p:nvGrpSpPr>
      <p:grpSpPr>
        <a:xfrm>
          <a:off x="0" y="0"/>
          <a:ext cx="0" cy="0"/>
          <a:chOff x="0" y="0"/>
          <a:chExt cx="0" cy="0"/>
        </a:xfrm>
      </p:grpSpPr>
      <p:sp>
        <p:nvSpPr>
          <p:cNvPr id="169" name="Google Shape;169;p29"/>
          <p:cNvSpPr txBox="1"/>
          <p:nvPr>
            <p:ph idx="1" type="subTitle"/>
          </p:nvPr>
        </p:nvSpPr>
        <p:spPr>
          <a:xfrm>
            <a:off x="719999" y="2585050"/>
            <a:ext cx="22116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0" name="Google Shape;170;p29"/>
          <p:cNvSpPr txBox="1"/>
          <p:nvPr>
            <p:ph idx="2" type="subTitle"/>
          </p:nvPr>
        </p:nvSpPr>
        <p:spPr>
          <a:xfrm>
            <a:off x="719999" y="3054850"/>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1" name="Google Shape;171;p29"/>
          <p:cNvSpPr txBox="1"/>
          <p:nvPr>
            <p:ph idx="3" type="subTitle"/>
          </p:nvPr>
        </p:nvSpPr>
        <p:spPr>
          <a:xfrm>
            <a:off x="3466199" y="2585050"/>
            <a:ext cx="22116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2" name="Google Shape;172;p29"/>
          <p:cNvSpPr txBox="1"/>
          <p:nvPr>
            <p:ph idx="4" type="subTitle"/>
          </p:nvPr>
        </p:nvSpPr>
        <p:spPr>
          <a:xfrm>
            <a:off x="3466199" y="3054850"/>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3" name="Google Shape;173;p29"/>
          <p:cNvSpPr txBox="1"/>
          <p:nvPr>
            <p:ph idx="5" type="subTitle"/>
          </p:nvPr>
        </p:nvSpPr>
        <p:spPr>
          <a:xfrm>
            <a:off x="6212399" y="2585050"/>
            <a:ext cx="22116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4" name="Google Shape;174;p29"/>
          <p:cNvSpPr txBox="1"/>
          <p:nvPr>
            <p:ph idx="6" type="subTitle"/>
          </p:nvPr>
        </p:nvSpPr>
        <p:spPr>
          <a:xfrm>
            <a:off x="6212399" y="3054850"/>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5" name="Google Shape;175;p29"/>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5">
    <p:bg>
      <p:bgPr>
        <a:solidFill>
          <a:schemeClr val="lt1"/>
        </a:solidFill>
      </p:bgPr>
    </p:bg>
    <p:spTree>
      <p:nvGrpSpPr>
        <p:cNvPr id="176" name="Shape 176"/>
        <p:cNvGrpSpPr/>
        <p:nvPr/>
      </p:nvGrpSpPr>
      <p:grpSpPr>
        <a:xfrm>
          <a:off x="0" y="0"/>
          <a:ext cx="0" cy="0"/>
          <a:chOff x="0" y="0"/>
          <a:chExt cx="0" cy="0"/>
        </a:xfrm>
      </p:grpSpPr>
      <p:sp>
        <p:nvSpPr>
          <p:cNvPr id="177" name="Google Shape;177;p30"/>
          <p:cNvSpPr txBox="1"/>
          <p:nvPr>
            <p:ph idx="1" type="subTitle"/>
          </p:nvPr>
        </p:nvSpPr>
        <p:spPr>
          <a:xfrm>
            <a:off x="5079990" y="1218817"/>
            <a:ext cx="3028500" cy="365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8" name="Google Shape;178;p30"/>
          <p:cNvSpPr txBox="1"/>
          <p:nvPr>
            <p:ph idx="2" type="subTitle"/>
          </p:nvPr>
        </p:nvSpPr>
        <p:spPr>
          <a:xfrm>
            <a:off x="5079990" y="1585444"/>
            <a:ext cx="3028500" cy="53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79" name="Google Shape;179;p30"/>
          <p:cNvSpPr txBox="1"/>
          <p:nvPr>
            <p:ph idx="3" type="subTitle"/>
          </p:nvPr>
        </p:nvSpPr>
        <p:spPr>
          <a:xfrm>
            <a:off x="5079990" y="2375142"/>
            <a:ext cx="3028500" cy="365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0" name="Google Shape;180;p30"/>
          <p:cNvSpPr txBox="1"/>
          <p:nvPr>
            <p:ph idx="4" type="subTitle"/>
          </p:nvPr>
        </p:nvSpPr>
        <p:spPr>
          <a:xfrm>
            <a:off x="5079990" y="2741769"/>
            <a:ext cx="3028500" cy="53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81" name="Google Shape;181;p30"/>
          <p:cNvSpPr txBox="1"/>
          <p:nvPr>
            <p:ph idx="5" type="subTitle"/>
          </p:nvPr>
        </p:nvSpPr>
        <p:spPr>
          <a:xfrm>
            <a:off x="5079990" y="3531467"/>
            <a:ext cx="3028500" cy="365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2" name="Google Shape;182;p30"/>
          <p:cNvSpPr txBox="1"/>
          <p:nvPr>
            <p:ph idx="6" type="subTitle"/>
          </p:nvPr>
        </p:nvSpPr>
        <p:spPr>
          <a:xfrm>
            <a:off x="5079990" y="3898093"/>
            <a:ext cx="3028500" cy="53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83" name="Google Shape;183;p30"/>
          <p:cNvSpPr txBox="1"/>
          <p:nvPr>
            <p:ph type="title"/>
          </p:nvPr>
        </p:nvSpPr>
        <p:spPr>
          <a:xfrm>
            <a:off x="3524525" y="395625"/>
            <a:ext cx="489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30"/>
          <p:cNvSpPr txBox="1"/>
          <p:nvPr>
            <p:ph idx="7"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720000" y="1072825"/>
            <a:ext cx="7704000" cy="3530400"/>
          </a:xfrm>
          <a:prstGeom prst="rect">
            <a:avLst/>
          </a:prstGeom>
        </p:spPr>
        <p:txBody>
          <a:bodyPr anchorCtr="0" anchor="ctr" bIns="0" lIns="0" spcFirstLastPara="1" rIns="0" wrap="square" tIns="0">
            <a:noAutofit/>
          </a:bodyPr>
          <a:lstStyle>
            <a:lvl1pPr indent="-304800" lvl="0" marL="457200">
              <a:lnSpc>
                <a:spcPct val="100000"/>
              </a:lnSpc>
              <a:spcBef>
                <a:spcPts val="0"/>
              </a:spcBef>
              <a:spcAft>
                <a:spcPts val="0"/>
              </a:spcAft>
              <a:buClr>
                <a:schemeClr val="dk1"/>
              </a:buClr>
              <a:buSzPts val="1200"/>
              <a:buAutoNum type="arabicPeriod"/>
              <a:defRPr sz="110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3">
    <p:bg>
      <p:bgPr>
        <a:solidFill>
          <a:schemeClr val="lt1"/>
        </a:solidFill>
      </p:bgPr>
    </p:bg>
    <p:spTree>
      <p:nvGrpSpPr>
        <p:cNvPr id="185" name="Shape 185"/>
        <p:cNvGrpSpPr/>
        <p:nvPr/>
      </p:nvGrpSpPr>
      <p:grpSpPr>
        <a:xfrm>
          <a:off x="0" y="0"/>
          <a:ext cx="0" cy="0"/>
          <a:chOff x="0" y="0"/>
          <a:chExt cx="0" cy="0"/>
        </a:xfrm>
      </p:grpSpPr>
      <p:sp>
        <p:nvSpPr>
          <p:cNvPr id="186" name="Google Shape;186;p31"/>
          <p:cNvSpPr txBox="1"/>
          <p:nvPr>
            <p:ph idx="1" type="subTitle"/>
          </p:nvPr>
        </p:nvSpPr>
        <p:spPr>
          <a:xfrm>
            <a:off x="1117609" y="1344312"/>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7" name="Google Shape;187;p31"/>
          <p:cNvSpPr txBox="1"/>
          <p:nvPr>
            <p:ph idx="2" type="subTitle"/>
          </p:nvPr>
        </p:nvSpPr>
        <p:spPr>
          <a:xfrm>
            <a:off x="1117608" y="1814120"/>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188" name="Google Shape;188;p31"/>
          <p:cNvSpPr txBox="1"/>
          <p:nvPr>
            <p:ph idx="3" type="subTitle"/>
          </p:nvPr>
        </p:nvSpPr>
        <p:spPr>
          <a:xfrm>
            <a:off x="5350659" y="2459781"/>
            <a:ext cx="2683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9" name="Google Shape;189;p31"/>
          <p:cNvSpPr txBox="1"/>
          <p:nvPr>
            <p:ph idx="4" type="subTitle"/>
          </p:nvPr>
        </p:nvSpPr>
        <p:spPr>
          <a:xfrm>
            <a:off x="5350658" y="2929589"/>
            <a:ext cx="2683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90" name="Google Shape;190;p31"/>
          <p:cNvSpPr txBox="1"/>
          <p:nvPr>
            <p:ph idx="5" type="subTitle"/>
          </p:nvPr>
        </p:nvSpPr>
        <p:spPr>
          <a:xfrm>
            <a:off x="1117648" y="3575250"/>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91" name="Google Shape;191;p31"/>
          <p:cNvSpPr txBox="1"/>
          <p:nvPr>
            <p:ph idx="6" type="subTitle"/>
          </p:nvPr>
        </p:nvSpPr>
        <p:spPr>
          <a:xfrm>
            <a:off x="1117649" y="4045054"/>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192" name="Google Shape;192;p31"/>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93" name="Google Shape;193;p31"/>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194" name="Google Shape;194;p31"/>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195" name="Google Shape;195;p31"/>
          <p:cNvSpPr txBox="1"/>
          <p:nvPr>
            <p:ph idx="7"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6" name="Google Shape;196;p31"/>
          <p:cNvSpPr txBox="1"/>
          <p:nvPr>
            <p:ph idx="8"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BLANK_22">
    <p:bg>
      <p:bgPr>
        <a:solidFill>
          <a:schemeClr val="lt1"/>
        </a:solidFill>
      </p:bgPr>
    </p:bg>
    <p:spTree>
      <p:nvGrpSpPr>
        <p:cNvPr id="197" name="Shape 197"/>
        <p:cNvGrpSpPr/>
        <p:nvPr/>
      </p:nvGrpSpPr>
      <p:grpSpPr>
        <a:xfrm>
          <a:off x="0" y="0"/>
          <a:ext cx="0" cy="0"/>
          <a:chOff x="0" y="0"/>
          <a:chExt cx="0" cy="0"/>
        </a:xfrm>
      </p:grpSpPr>
      <p:sp>
        <p:nvSpPr>
          <p:cNvPr id="198" name="Google Shape;198;p32"/>
          <p:cNvSpPr txBox="1"/>
          <p:nvPr>
            <p:ph idx="1" type="subTitle"/>
          </p:nvPr>
        </p:nvSpPr>
        <p:spPr>
          <a:xfrm>
            <a:off x="852975" y="2547752"/>
            <a:ext cx="21510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99" name="Google Shape;199;p32"/>
          <p:cNvSpPr txBox="1"/>
          <p:nvPr>
            <p:ph idx="2" type="subTitle"/>
          </p:nvPr>
        </p:nvSpPr>
        <p:spPr>
          <a:xfrm>
            <a:off x="852975" y="3017551"/>
            <a:ext cx="2151000" cy="695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00" name="Google Shape;200;p32"/>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01" name="Google Shape;201;p32"/>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202" name="Google Shape;202;p32"/>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203" name="Google Shape;203;p32"/>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4" name="Google Shape;204;p32"/>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5" name="Google Shape;205;p32"/>
          <p:cNvSpPr txBox="1"/>
          <p:nvPr>
            <p:ph idx="5" type="subTitle"/>
          </p:nvPr>
        </p:nvSpPr>
        <p:spPr>
          <a:xfrm>
            <a:off x="3496500" y="2860277"/>
            <a:ext cx="21510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06" name="Google Shape;206;p32"/>
          <p:cNvSpPr txBox="1"/>
          <p:nvPr>
            <p:ph idx="6" type="subTitle"/>
          </p:nvPr>
        </p:nvSpPr>
        <p:spPr>
          <a:xfrm>
            <a:off x="3496500" y="3330076"/>
            <a:ext cx="2151000" cy="695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07" name="Google Shape;207;p32"/>
          <p:cNvSpPr txBox="1"/>
          <p:nvPr>
            <p:ph idx="7" type="subTitle"/>
          </p:nvPr>
        </p:nvSpPr>
        <p:spPr>
          <a:xfrm>
            <a:off x="6140025" y="3165077"/>
            <a:ext cx="21510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08" name="Google Shape;208;p32"/>
          <p:cNvSpPr txBox="1"/>
          <p:nvPr>
            <p:ph idx="8" type="subTitle"/>
          </p:nvPr>
        </p:nvSpPr>
        <p:spPr>
          <a:xfrm>
            <a:off x="6140025" y="3634876"/>
            <a:ext cx="2151000" cy="695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09" name="Shape 209"/>
        <p:cNvGrpSpPr/>
        <p:nvPr/>
      </p:nvGrpSpPr>
      <p:grpSpPr>
        <a:xfrm>
          <a:off x="0" y="0"/>
          <a:ext cx="0" cy="0"/>
          <a:chOff x="0" y="0"/>
          <a:chExt cx="0" cy="0"/>
        </a:xfrm>
      </p:grpSpPr>
      <p:sp>
        <p:nvSpPr>
          <p:cNvPr id="210" name="Google Shape;210;p33"/>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txBox="1"/>
          <p:nvPr>
            <p:ph type="title"/>
          </p:nvPr>
        </p:nvSpPr>
        <p:spPr>
          <a:xfrm>
            <a:off x="4572000" y="3257475"/>
            <a:ext cx="3858900" cy="457200"/>
          </a:xfrm>
          <a:prstGeom prst="rect">
            <a:avLst/>
          </a:prstGeom>
          <a:noFill/>
        </p:spPr>
        <p:txBody>
          <a:bodyPr anchorCtr="0" anchor="ctr" bIns="0" lIns="0" spcFirstLastPara="1" rIns="0" wrap="square" tIns="0">
            <a:noAutofit/>
          </a:bodyPr>
          <a:lstStyle>
            <a:lvl1pPr lvl="0" algn="r">
              <a:spcBef>
                <a:spcPts val="0"/>
              </a:spcBef>
              <a:spcAft>
                <a:spcPts val="0"/>
              </a:spcAft>
              <a:buSzPts val="1800"/>
              <a:buNone/>
              <a:defRPr sz="2000">
                <a:solidFill>
                  <a:schemeClr val="dk2"/>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2" name="Google Shape;212;p33"/>
          <p:cNvSpPr txBox="1"/>
          <p:nvPr>
            <p:ph idx="2" type="title"/>
          </p:nvPr>
        </p:nvSpPr>
        <p:spPr>
          <a:xfrm>
            <a:off x="713225" y="1885875"/>
            <a:ext cx="7717500" cy="1371600"/>
          </a:xfrm>
          <a:prstGeom prst="rect">
            <a:avLst/>
          </a:prstGeom>
          <a:noFill/>
        </p:spPr>
        <p:txBody>
          <a:bodyPr anchorCtr="0" anchor="ctr" bIns="0" lIns="0" spcFirstLastPara="1" rIns="0" wrap="square" tIns="0">
            <a:noAutofit/>
          </a:bodyPr>
          <a:lstStyle>
            <a:lvl1pPr lvl="0" rtl="0">
              <a:spcBef>
                <a:spcPts val="0"/>
              </a:spcBef>
              <a:spcAft>
                <a:spcPts val="0"/>
              </a:spcAft>
              <a:buSzPts val="2400"/>
              <a:buFont typeface="Nanum Gothic"/>
              <a:buNone/>
              <a:defRPr b="0">
                <a:solidFill>
                  <a:schemeClr val="dk2"/>
                </a:solidFill>
                <a:latin typeface="Nanum Gothic"/>
                <a:ea typeface="Nanum Gothic"/>
                <a:cs typeface="Nanum Gothic"/>
                <a:sym typeface="Nanum Gothic"/>
              </a:defRPr>
            </a:lvl1pPr>
            <a:lvl2pPr lvl="1" rtl="0">
              <a:spcBef>
                <a:spcPts val="0"/>
              </a:spcBef>
              <a:spcAft>
                <a:spcPts val="0"/>
              </a:spcAft>
              <a:buSzPts val="2400"/>
              <a:buFont typeface="Nanum Gothic"/>
              <a:buNone/>
              <a:defRPr sz="2400">
                <a:latin typeface="Nanum Gothic"/>
                <a:ea typeface="Nanum Gothic"/>
                <a:cs typeface="Nanum Gothic"/>
                <a:sym typeface="Nanum Gothic"/>
              </a:defRPr>
            </a:lvl2pPr>
            <a:lvl3pPr lvl="2" rtl="0">
              <a:spcBef>
                <a:spcPts val="0"/>
              </a:spcBef>
              <a:spcAft>
                <a:spcPts val="0"/>
              </a:spcAft>
              <a:buSzPts val="2400"/>
              <a:buFont typeface="Nanum Gothic"/>
              <a:buNone/>
              <a:defRPr sz="2400">
                <a:latin typeface="Nanum Gothic"/>
                <a:ea typeface="Nanum Gothic"/>
                <a:cs typeface="Nanum Gothic"/>
                <a:sym typeface="Nanum Gothic"/>
              </a:defRPr>
            </a:lvl3pPr>
            <a:lvl4pPr lvl="3" rtl="0">
              <a:spcBef>
                <a:spcPts val="0"/>
              </a:spcBef>
              <a:spcAft>
                <a:spcPts val="0"/>
              </a:spcAft>
              <a:buSzPts val="2400"/>
              <a:buFont typeface="Nanum Gothic"/>
              <a:buNone/>
              <a:defRPr sz="2400">
                <a:latin typeface="Nanum Gothic"/>
                <a:ea typeface="Nanum Gothic"/>
                <a:cs typeface="Nanum Gothic"/>
                <a:sym typeface="Nanum Gothic"/>
              </a:defRPr>
            </a:lvl4pPr>
            <a:lvl5pPr lvl="4" rtl="0">
              <a:spcBef>
                <a:spcPts val="0"/>
              </a:spcBef>
              <a:spcAft>
                <a:spcPts val="0"/>
              </a:spcAft>
              <a:buSzPts val="2400"/>
              <a:buFont typeface="Nanum Gothic"/>
              <a:buNone/>
              <a:defRPr sz="2400">
                <a:latin typeface="Nanum Gothic"/>
                <a:ea typeface="Nanum Gothic"/>
                <a:cs typeface="Nanum Gothic"/>
                <a:sym typeface="Nanum Gothic"/>
              </a:defRPr>
            </a:lvl5pPr>
            <a:lvl6pPr lvl="5" rtl="0">
              <a:spcBef>
                <a:spcPts val="0"/>
              </a:spcBef>
              <a:spcAft>
                <a:spcPts val="0"/>
              </a:spcAft>
              <a:buSzPts val="2400"/>
              <a:buFont typeface="Nanum Gothic"/>
              <a:buNone/>
              <a:defRPr sz="2400">
                <a:latin typeface="Nanum Gothic"/>
                <a:ea typeface="Nanum Gothic"/>
                <a:cs typeface="Nanum Gothic"/>
                <a:sym typeface="Nanum Gothic"/>
              </a:defRPr>
            </a:lvl6pPr>
            <a:lvl7pPr lvl="6" rtl="0">
              <a:spcBef>
                <a:spcPts val="0"/>
              </a:spcBef>
              <a:spcAft>
                <a:spcPts val="0"/>
              </a:spcAft>
              <a:buSzPts val="2400"/>
              <a:buFont typeface="Nanum Gothic"/>
              <a:buNone/>
              <a:defRPr sz="2400">
                <a:latin typeface="Nanum Gothic"/>
                <a:ea typeface="Nanum Gothic"/>
                <a:cs typeface="Nanum Gothic"/>
                <a:sym typeface="Nanum Gothic"/>
              </a:defRPr>
            </a:lvl7pPr>
            <a:lvl8pPr lvl="7" rtl="0">
              <a:spcBef>
                <a:spcPts val="0"/>
              </a:spcBef>
              <a:spcAft>
                <a:spcPts val="0"/>
              </a:spcAft>
              <a:buSzPts val="2400"/>
              <a:buFont typeface="Nanum Gothic"/>
              <a:buNone/>
              <a:defRPr sz="2400">
                <a:latin typeface="Nanum Gothic"/>
                <a:ea typeface="Nanum Gothic"/>
                <a:cs typeface="Nanum Gothic"/>
                <a:sym typeface="Nanum Gothic"/>
              </a:defRPr>
            </a:lvl8pPr>
            <a:lvl9pPr lvl="8" rtl="0">
              <a:spcBef>
                <a:spcPts val="0"/>
              </a:spcBef>
              <a:spcAft>
                <a:spcPts val="0"/>
              </a:spcAft>
              <a:buSzPts val="2400"/>
              <a:buFont typeface="Nanum Gothic"/>
              <a:buNone/>
              <a:defRPr sz="2400">
                <a:latin typeface="Nanum Gothic"/>
                <a:ea typeface="Nanum Gothic"/>
                <a:cs typeface="Nanum Gothic"/>
                <a:sym typeface="Nanum Gothic"/>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2">
    <p:bg>
      <p:bgPr>
        <a:solidFill>
          <a:schemeClr val="lt1"/>
        </a:solidFill>
      </p:bgPr>
    </p:bg>
    <p:spTree>
      <p:nvGrpSpPr>
        <p:cNvPr id="213" name="Shape 213"/>
        <p:cNvGrpSpPr/>
        <p:nvPr/>
      </p:nvGrpSpPr>
      <p:grpSpPr>
        <a:xfrm>
          <a:off x="0" y="0"/>
          <a:ext cx="0" cy="0"/>
          <a:chOff x="0" y="0"/>
          <a:chExt cx="0" cy="0"/>
        </a:xfrm>
      </p:grpSpPr>
      <p:sp>
        <p:nvSpPr>
          <p:cNvPr id="214" name="Google Shape;214;p34"/>
          <p:cNvSpPr txBox="1"/>
          <p:nvPr>
            <p:ph type="title"/>
          </p:nvPr>
        </p:nvSpPr>
        <p:spPr>
          <a:xfrm>
            <a:off x="713225" y="3872023"/>
            <a:ext cx="2757300" cy="457200"/>
          </a:xfrm>
          <a:prstGeom prst="rect">
            <a:avLst/>
          </a:prstGeom>
          <a:noFill/>
        </p:spPr>
        <p:txBody>
          <a:bodyPr anchorCtr="0" anchor="ctr" bIns="0" lIns="0" spcFirstLastPara="1" rIns="0" wrap="square" tIns="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5" name="Google Shape;215;p34"/>
          <p:cNvSpPr txBox="1"/>
          <p:nvPr>
            <p:ph idx="2" type="title"/>
          </p:nvPr>
        </p:nvSpPr>
        <p:spPr>
          <a:xfrm>
            <a:off x="713225" y="814277"/>
            <a:ext cx="4079100" cy="2307600"/>
          </a:xfrm>
          <a:prstGeom prst="rect">
            <a:avLst/>
          </a:prstGeom>
          <a:noFill/>
        </p:spPr>
        <p:txBody>
          <a:bodyPr anchorCtr="0" anchor="ctr" bIns="0" lIns="0" spcFirstLastPara="1" rIns="0" wrap="square" tIns="0">
            <a:noAutofit/>
          </a:bodyPr>
          <a:lstStyle>
            <a:lvl1pPr lvl="0" rtl="0">
              <a:spcBef>
                <a:spcPts val="0"/>
              </a:spcBef>
              <a:spcAft>
                <a:spcPts val="0"/>
              </a:spcAft>
              <a:buSzPts val="2400"/>
              <a:buFont typeface="Nanum Gothic"/>
              <a:buNone/>
              <a:defRPr b="0" sz="2800">
                <a:latin typeface="Nanum Gothic"/>
                <a:ea typeface="Nanum Gothic"/>
                <a:cs typeface="Nanum Gothic"/>
                <a:sym typeface="Nanum Gothic"/>
              </a:defRPr>
            </a:lvl1pPr>
            <a:lvl2pPr lvl="1" rtl="0">
              <a:spcBef>
                <a:spcPts val="0"/>
              </a:spcBef>
              <a:spcAft>
                <a:spcPts val="0"/>
              </a:spcAft>
              <a:buSzPts val="2400"/>
              <a:buFont typeface="Nanum Gothic"/>
              <a:buNone/>
              <a:defRPr sz="2400">
                <a:latin typeface="Nanum Gothic"/>
                <a:ea typeface="Nanum Gothic"/>
                <a:cs typeface="Nanum Gothic"/>
                <a:sym typeface="Nanum Gothic"/>
              </a:defRPr>
            </a:lvl2pPr>
            <a:lvl3pPr lvl="2" rtl="0">
              <a:spcBef>
                <a:spcPts val="0"/>
              </a:spcBef>
              <a:spcAft>
                <a:spcPts val="0"/>
              </a:spcAft>
              <a:buSzPts val="2400"/>
              <a:buFont typeface="Nanum Gothic"/>
              <a:buNone/>
              <a:defRPr sz="2400">
                <a:latin typeface="Nanum Gothic"/>
                <a:ea typeface="Nanum Gothic"/>
                <a:cs typeface="Nanum Gothic"/>
                <a:sym typeface="Nanum Gothic"/>
              </a:defRPr>
            </a:lvl3pPr>
            <a:lvl4pPr lvl="3" rtl="0">
              <a:spcBef>
                <a:spcPts val="0"/>
              </a:spcBef>
              <a:spcAft>
                <a:spcPts val="0"/>
              </a:spcAft>
              <a:buSzPts val="2400"/>
              <a:buFont typeface="Nanum Gothic"/>
              <a:buNone/>
              <a:defRPr sz="2400">
                <a:latin typeface="Nanum Gothic"/>
                <a:ea typeface="Nanum Gothic"/>
                <a:cs typeface="Nanum Gothic"/>
                <a:sym typeface="Nanum Gothic"/>
              </a:defRPr>
            </a:lvl4pPr>
            <a:lvl5pPr lvl="4" rtl="0">
              <a:spcBef>
                <a:spcPts val="0"/>
              </a:spcBef>
              <a:spcAft>
                <a:spcPts val="0"/>
              </a:spcAft>
              <a:buSzPts val="2400"/>
              <a:buFont typeface="Nanum Gothic"/>
              <a:buNone/>
              <a:defRPr sz="2400">
                <a:latin typeface="Nanum Gothic"/>
                <a:ea typeface="Nanum Gothic"/>
                <a:cs typeface="Nanum Gothic"/>
                <a:sym typeface="Nanum Gothic"/>
              </a:defRPr>
            </a:lvl5pPr>
            <a:lvl6pPr lvl="5" rtl="0">
              <a:spcBef>
                <a:spcPts val="0"/>
              </a:spcBef>
              <a:spcAft>
                <a:spcPts val="0"/>
              </a:spcAft>
              <a:buSzPts val="2400"/>
              <a:buFont typeface="Nanum Gothic"/>
              <a:buNone/>
              <a:defRPr sz="2400">
                <a:latin typeface="Nanum Gothic"/>
                <a:ea typeface="Nanum Gothic"/>
                <a:cs typeface="Nanum Gothic"/>
                <a:sym typeface="Nanum Gothic"/>
              </a:defRPr>
            </a:lvl6pPr>
            <a:lvl7pPr lvl="6" rtl="0">
              <a:spcBef>
                <a:spcPts val="0"/>
              </a:spcBef>
              <a:spcAft>
                <a:spcPts val="0"/>
              </a:spcAft>
              <a:buSzPts val="2400"/>
              <a:buFont typeface="Nanum Gothic"/>
              <a:buNone/>
              <a:defRPr sz="2400">
                <a:latin typeface="Nanum Gothic"/>
                <a:ea typeface="Nanum Gothic"/>
                <a:cs typeface="Nanum Gothic"/>
                <a:sym typeface="Nanum Gothic"/>
              </a:defRPr>
            </a:lvl7pPr>
            <a:lvl8pPr lvl="7" rtl="0">
              <a:spcBef>
                <a:spcPts val="0"/>
              </a:spcBef>
              <a:spcAft>
                <a:spcPts val="0"/>
              </a:spcAft>
              <a:buSzPts val="2400"/>
              <a:buFont typeface="Nanum Gothic"/>
              <a:buNone/>
              <a:defRPr sz="2400">
                <a:latin typeface="Nanum Gothic"/>
                <a:ea typeface="Nanum Gothic"/>
                <a:cs typeface="Nanum Gothic"/>
                <a:sym typeface="Nanum Gothic"/>
              </a:defRPr>
            </a:lvl8pPr>
            <a:lvl9pPr lvl="8" rtl="0">
              <a:spcBef>
                <a:spcPts val="0"/>
              </a:spcBef>
              <a:spcAft>
                <a:spcPts val="0"/>
              </a:spcAft>
              <a:buSzPts val="2400"/>
              <a:buFont typeface="Nanum Gothic"/>
              <a:buNone/>
              <a:defRPr sz="2400">
                <a:latin typeface="Nanum Gothic"/>
                <a:ea typeface="Nanum Gothic"/>
                <a:cs typeface="Nanum Gothic"/>
                <a:sym typeface="Nanum Gothic"/>
              </a:defRPr>
            </a:lvl9pPr>
          </a:lstStyle>
          <a:p/>
        </p:txBody>
      </p:sp>
      <p:sp>
        <p:nvSpPr>
          <p:cNvPr id="216" name="Google Shape;216;p34"/>
          <p:cNvSpPr txBox="1"/>
          <p:nvPr>
            <p:ph idx="1"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17" name="Shape 217"/>
        <p:cNvGrpSpPr/>
        <p:nvPr/>
      </p:nvGrpSpPr>
      <p:grpSpPr>
        <a:xfrm>
          <a:off x="0" y="0"/>
          <a:ext cx="0" cy="0"/>
          <a:chOff x="0" y="0"/>
          <a:chExt cx="0" cy="0"/>
        </a:xfrm>
      </p:grpSpPr>
      <p:sp>
        <p:nvSpPr>
          <p:cNvPr id="218" name="Google Shape;218;p35"/>
          <p:cNvSpPr txBox="1"/>
          <p:nvPr>
            <p:ph idx="1" type="subTitle"/>
          </p:nvPr>
        </p:nvSpPr>
        <p:spPr>
          <a:xfrm>
            <a:off x="7199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19" name="Google Shape;219;p35"/>
          <p:cNvSpPr txBox="1"/>
          <p:nvPr>
            <p:ph idx="2" type="subTitle"/>
          </p:nvPr>
        </p:nvSpPr>
        <p:spPr>
          <a:xfrm>
            <a:off x="7200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0" name="Google Shape;220;p35"/>
          <p:cNvSpPr txBox="1"/>
          <p:nvPr>
            <p:ph idx="3" type="subTitle"/>
          </p:nvPr>
        </p:nvSpPr>
        <p:spPr>
          <a:xfrm>
            <a:off x="34661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1" name="Google Shape;221;p35"/>
          <p:cNvSpPr txBox="1"/>
          <p:nvPr>
            <p:ph idx="4" type="subTitle"/>
          </p:nvPr>
        </p:nvSpPr>
        <p:spPr>
          <a:xfrm>
            <a:off x="34662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2" name="Google Shape;222;p35"/>
          <p:cNvSpPr txBox="1"/>
          <p:nvPr>
            <p:ph idx="5" type="subTitle"/>
          </p:nvPr>
        </p:nvSpPr>
        <p:spPr>
          <a:xfrm>
            <a:off x="62123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3" name="Google Shape;223;p35"/>
          <p:cNvSpPr txBox="1"/>
          <p:nvPr>
            <p:ph idx="6" type="subTitle"/>
          </p:nvPr>
        </p:nvSpPr>
        <p:spPr>
          <a:xfrm>
            <a:off x="62124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4" name="Google Shape;224;p35"/>
          <p:cNvSpPr txBox="1"/>
          <p:nvPr>
            <p:ph idx="7" type="subTitle"/>
          </p:nvPr>
        </p:nvSpPr>
        <p:spPr>
          <a:xfrm>
            <a:off x="7199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5" name="Google Shape;225;p35"/>
          <p:cNvSpPr txBox="1"/>
          <p:nvPr>
            <p:ph idx="8" type="subTitle"/>
          </p:nvPr>
        </p:nvSpPr>
        <p:spPr>
          <a:xfrm>
            <a:off x="7200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6" name="Google Shape;226;p35"/>
          <p:cNvSpPr txBox="1"/>
          <p:nvPr>
            <p:ph idx="9" type="subTitle"/>
          </p:nvPr>
        </p:nvSpPr>
        <p:spPr>
          <a:xfrm>
            <a:off x="34661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7" name="Google Shape;227;p35"/>
          <p:cNvSpPr txBox="1"/>
          <p:nvPr>
            <p:ph idx="13" type="subTitle"/>
          </p:nvPr>
        </p:nvSpPr>
        <p:spPr>
          <a:xfrm>
            <a:off x="34662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8" name="Google Shape;228;p35"/>
          <p:cNvSpPr txBox="1"/>
          <p:nvPr>
            <p:ph idx="14" type="subTitle"/>
          </p:nvPr>
        </p:nvSpPr>
        <p:spPr>
          <a:xfrm>
            <a:off x="62123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9" name="Google Shape;229;p35"/>
          <p:cNvSpPr txBox="1"/>
          <p:nvPr>
            <p:ph idx="15" type="subTitle"/>
          </p:nvPr>
        </p:nvSpPr>
        <p:spPr>
          <a:xfrm>
            <a:off x="62124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0" name="Google Shape;230;p35"/>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1">
    <p:spTree>
      <p:nvGrpSpPr>
        <p:cNvPr id="231" name="Shape 231"/>
        <p:cNvGrpSpPr/>
        <p:nvPr/>
      </p:nvGrpSpPr>
      <p:grpSpPr>
        <a:xfrm>
          <a:off x="0" y="0"/>
          <a:ext cx="0" cy="0"/>
          <a:chOff x="0" y="0"/>
          <a:chExt cx="0" cy="0"/>
        </a:xfrm>
      </p:grpSpPr>
      <p:sp>
        <p:nvSpPr>
          <p:cNvPr id="232" name="Google Shape;232;p36"/>
          <p:cNvSpPr txBox="1"/>
          <p:nvPr>
            <p:ph idx="1" type="subTitle"/>
          </p:nvPr>
        </p:nvSpPr>
        <p:spPr>
          <a:xfrm>
            <a:off x="1903200" y="3211504"/>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3" name="Google Shape;233;p36"/>
          <p:cNvSpPr txBox="1"/>
          <p:nvPr>
            <p:ph idx="2" type="subTitle"/>
          </p:nvPr>
        </p:nvSpPr>
        <p:spPr>
          <a:xfrm>
            <a:off x="1903202" y="3681302"/>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4" name="Google Shape;234;p36"/>
          <p:cNvSpPr txBox="1"/>
          <p:nvPr>
            <p:ph idx="3" type="subTitle"/>
          </p:nvPr>
        </p:nvSpPr>
        <p:spPr>
          <a:xfrm>
            <a:off x="5755200" y="3211500"/>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5" name="Google Shape;235;p36"/>
          <p:cNvSpPr txBox="1"/>
          <p:nvPr>
            <p:ph idx="4" type="subTitle"/>
          </p:nvPr>
        </p:nvSpPr>
        <p:spPr>
          <a:xfrm>
            <a:off x="5755202" y="3681300"/>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6" name="Google Shape;236;p36"/>
          <p:cNvSpPr txBox="1"/>
          <p:nvPr>
            <p:ph idx="5" type="subTitle"/>
          </p:nvPr>
        </p:nvSpPr>
        <p:spPr>
          <a:xfrm>
            <a:off x="1903200" y="1456025"/>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7" name="Google Shape;237;p36"/>
          <p:cNvSpPr txBox="1"/>
          <p:nvPr>
            <p:ph idx="6" type="subTitle"/>
          </p:nvPr>
        </p:nvSpPr>
        <p:spPr>
          <a:xfrm>
            <a:off x="1903202" y="1925823"/>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8" name="Google Shape;238;p36"/>
          <p:cNvSpPr txBox="1"/>
          <p:nvPr>
            <p:ph idx="7" type="subTitle"/>
          </p:nvPr>
        </p:nvSpPr>
        <p:spPr>
          <a:xfrm>
            <a:off x="5755200" y="1456025"/>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9" name="Google Shape;239;p36"/>
          <p:cNvSpPr txBox="1"/>
          <p:nvPr>
            <p:ph idx="8" type="subTitle"/>
          </p:nvPr>
        </p:nvSpPr>
        <p:spPr>
          <a:xfrm>
            <a:off x="5755202" y="1925825"/>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0" name="Google Shape;240;p36"/>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9">
    <p:bg>
      <p:bgPr>
        <a:solidFill>
          <a:schemeClr val="lt1"/>
        </a:solidFill>
      </p:bgPr>
    </p:bg>
    <p:spTree>
      <p:nvGrpSpPr>
        <p:cNvPr id="241" name="Shape 241"/>
        <p:cNvGrpSpPr/>
        <p:nvPr/>
      </p:nvGrpSpPr>
      <p:grpSpPr>
        <a:xfrm>
          <a:off x="0" y="0"/>
          <a:ext cx="0" cy="0"/>
          <a:chOff x="0" y="0"/>
          <a:chExt cx="0" cy="0"/>
        </a:xfrm>
      </p:grpSpPr>
      <p:sp>
        <p:nvSpPr>
          <p:cNvPr id="242" name="Google Shape;242;p37"/>
          <p:cNvSpPr txBox="1"/>
          <p:nvPr>
            <p:ph idx="1" type="subTitle"/>
          </p:nvPr>
        </p:nvSpPr>
        <p:spPr>
          <a:xfrm>
            <a:off x="726175" y="3054828"/>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3" name="Google Shape;243;p37"/>
          <p:cNvSpPr txBox="1"/>
          <p:nvPr>
            <p:ph idx="2" type="subTitle"/>
          </p:nvPr>
        </p:nvSpPr>
        <p:spPr>
          <a:xfrm>
            <a:off x="726175" y="3524625"/>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4" name="Google Shape;244;p37"/>
          <p:cNvSpPr txBox="1"/>
          <p:nvPr>
            <p:ph idx="3" type="subTitle"/>
          </p:nvPr>
        </p:nvSpPr>
        <p:spPr>
          <a:xfrm>
            <a:off x="3716101" y="3054825"/>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5" name="Google Shape;245;p37"/>
          <p:cNvSpPr txBox="1"/>
          <p:nvPr>
            <p:ph idx="4" type="subTitle"/>
          </p:nvPr>
        </p:nvSpPr>
        <p:spPr>
          <a:xfrm>
            <a:off x="3716100" y="3524625"/>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6" name="Google Shape;246;p37"/>
          <p:cNvSpPr txBox="1"/>
          <p:nvPr>
            <p:ph idx="5" type="subTitle"/>
          </p:nvPr>
        </p:nvSpPr>
        <p:spPr>
          <a:xfrm>
            <a:off x="726175" y="1527950"/>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7" name="Google Shape;247;p37"/>
          <p:cNvSpPr txBox="1"/>
          <p:nvPr>
            <p:ph idx="6" type="subTitle"/>
          </p:nvPr>
        </p:nvSpPr>
        <p:spPr>
          <a:xfrm>
            <a:off x="726175" y="1997751"/>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8" name="Google Shape;248;p37"/>
          <p:cNvSpPr txBox="1"/>
          <p:nvPr>
            <p:ph idx="7" type="subTitle"/>
          </p:nvPr>
        </p:nvSpPr>
        <p:spPr>
          <a:xfrm>
            <a:off x="3716101" y="1527950"/>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9" name="Google Shape;249;p37"/>
          <p:cNvSpPr txBox="1"/>
          <p:nvPr>
            <p:ph idx="8" type="subTitle"/>
          </p:nvPr>
        </p:nvSpPr>
        <p:spPr>
          <a:xfrm>
            <a:off x="3716100" y="1997754"/>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0" name="Google Shape;250;p37"/>
          <p:cNvSpPr txBox="1"/>
          <p:nvPr>
            <p:ph type="title"/>
          </p:nvPr>
        </p:nvSpPr>
        <p:spPr>
          <a:xfrm>
            <a:off x="720000" y="395625"/>
            <a:ext cx="55917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37"/>
          <p:cNvSpPr txBox="1"/>
          <p:nvPr>
            <p:ph idx="9"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8">
    <p:bg>
      <p:bgPr>
        <a:solidFill>
          <a:schemeClr val="lt1"/>
        </a:solidFill>
      </p:bgPr>
    </p:bg>
    <p:spTree>
      <p:nvGrpSpPr>
        <p:cNvPr id="252" name="Shape 252"/>
        <p:cNvGrpSpPr/>
        <p:nvPr/>
      </p:nvGrpSpPr>
      <p:grpSpPr>
        <a:xfrm>
          <a:off x="0" y="0"/>
          <a:ext cx="0" cy="0"/>
          <a:chOff x="0" y="0"/>
          <a:chExt cx="0" cy="0"/>
        </a:xfrm>
      </p:grpSpPr>
      <p:sp>
        <p:nvSpPr>
          <p:cNvPr id="253" name="Google Shape;253;p38"/>
          <p:cNvSpPr txBox="1"/>
          <p:nvPr>
            <p:ph idx="1" type="subTitle"/>
          </p:nvPr>
        </p:nvSpPr>
        <p:spPr>
          <a:xfrm>
            <a:off x="864900" y="3082026"/>
            <a:ext cx="2282400" cy="3711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54" name="Google Shape;254;p38"/>
          <p:cNvSpPr txBox="1"/>
          <p:nvPr>
            <p:ph idx="2" type="subTitle"/>
          </p:nvPr>
        </p:nvSpPr>
        <p:spPr>
          <a:xfrm>
            <a:off x="864900" y="3453126"/>
            <a:ext cx="2282400" cy="4446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255" name="Google Shape;255;p38"/>
          <p:cNvSpPr txBox="1"/>
          <p:nvPr>
            <p:ph idx="3" type="subTitle"/>
          </p:nvPr>
        </p:nvSpPr>
        <p:spPr>
          <a:xfrm>
            <a:off x="5998550" y="3082024"/>
            <a:ext cx="2282400" cy="371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56" name="Google Shape;256;p38"/>
          <p:cNvSpPr txBox="1"/>
          <p:nvPr>
            <p:ph idx="4" type="subTitle"/>
          </p:nvPr>
        </p:nvSpPr>
        <p:spPr>
          <a:xfrm>
            <a:off x="5998550" y="3453126"/>
            <a:ext cx="2282400" cy="444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7" name="Google Shape;257;p38"/>
          <p:cNvSpPr txBox="1"/>
          <p:nvPr>
            <p:ph idx="5" type="subTitle"/>
          </p:nvPr>
        </p:nvSpPr>
        <p:spPr>
          <a:xfrm>
            <a:off x="864900" y="1548416"/>
            <a:ext cx="2282400" cy="3711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58" name="Google Shape;258;p38"/>
          <p:cNvSpPr txBox="1"/>
          <p:nvPr>
            <p:ph idx="6" type="subTitle"/>
          </p:nvPr>
        </p:nvSpPr>
        <p:spPr>
          <a:xfrm>
            <a:off x="864900" y="1919607"/>
            <a:ext cx="2282400" cy="4446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259" name="Google Shape;259;p38"/>
          <p:cNvSpPr txBox="1"/>
          <p:nvPr>
            <p:ph idx="7" type="subTitle"/>
          </p:nvPr>
        </p:nvSpPr>
        <p:spPr>
          <a:xfrm>
            <a:off x="5998550" y="1548416"/>
            <a:ext cx="2282400" cy="371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60" name="Google Shape;260;p38"/>
          <p:cNvSpPr txBox="1"/>
          <p:nvPr>
            <p:ph idx="8" type="subTitle"/>
          </p:nvPr>
        </p:nvSpPr>
        <p:spPr>
          <a:xfrm>
            <a:off x="5998550" y="1919609"/>
            <a:ext cx="2282400" cy="444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61" name="Google Shape;261;p38"/>
          <p:cNvSpPr txBox="1"/>
          <p:nvPr>
            <p:ph type="title"/>
          </p:nvPr>
        </p:nvSpPr>
        <p:spPr>
          <a:xfrm>
            <a:off x="720000" y="395625"/>
            <a:ext cx="77112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62" name="Google Shape;262;p38"/>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38"/>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264" name="Google Shape;264;p38"/>
          <p:cNvSpPr txBox="1"/>
          <p:nvPr>
            <p:ph idx="9"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5" name="Google Shape;265;p38"/>
          <p:cNvSpPr txBox="1"/>
          <p:nvPr>
            <p:ph idx="13"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8">
    <p:bg>
      <p:bgPr>
        <a:solidFill>
          <a:schemeClr val="lt1"/>
        </a:solidFill>
      </p:bgPr>
    </p:bg>
    <p:spTree>
      <p:nvGrpSpPr>
        <p:cNvPr id="266" name="Shape 266"/>
        <p:cNvGrpSpPr/>
        <p:nvPr/>
      </p:nvGrpSpPr>
      <p:grpSpPr>
        <a:xfrm>
          <a:off x="0" y="0"/>
          <a:ext cx="0" cy="0"/>
          <a:chOff x="0" y="0"/>
          <a:chExt cx="0" cy="0"/>
        </a:xfrm>
      </p:grpSpPr>
      <p:sp>
        <p:nvSpPr>
          <p:cNvPr id="267" name="Google Shape;267;p39"/>
          <p:cNvSpPr txBox="1"/>
          <p:nvPr>
            <p:ph idx="1" type="subTitle"/>
          </p:nvPr>
        </p:nvSpPr>
        <p:spPr>
          <a:xfrm>
            <a:off x="20930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68" name="Google Shape;268;p39"/>
          <p:cNvSpPr txBox="1"/>
          <p:nvPr>
            <p:ph idx="2" type="subTitle"/>
          </p:nvPr>
        </p:nvSpPr>
        <p:spPr>
          <a:xfrm>
            <a:off x="20931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9" name="Google Shape;269;p39"/>
          <p:cNvSpPr txBox="1"/>
          <p:nvPr>
            <p:ph idx="3" type="subTitle"/>
          </p:nvPr>
        </p:nvSpPr>
        <p:spPr>
          <a:xfrm>
            <a:off x="48392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0" name="Google Shape;270;p39"/>
          <p:cNvSpPr txBox="1"/>
          <p:nvPr>
            <p:ph idx="4" type="subTitle"/>
          </p:nvPr>
        </p:nvSpPr>
        <p:spPr>
          <a:xfrm>
            <a:off x="48393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1" name="Google Shape;271;p39"/>
          <p:cNvSpPr txBox="1"/>
          <p:nvPr>
            <p:ph idx="5" type="subTitle"/>
          </p:nvPr>
        </p:nvSpPr>
        <p:spPr>
          <a:xfrm>
            <a:off x="7199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2" name="Google Shape;272;p39"/>
          <p:cNvSpPr txBox="1"/>
          <p:nvPr>
            <p:ph idx="6" type="subTitle"/>
          </p:nvPr>
        </p:nvSpPr>
        <p:spPr>
          <a:xfrm>
            <a:off x="7200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3" name="Google Shape;273;p39"/>
          <p:cNvSpPr txBox="1"/>
          <p:nvPr>
            <p:ph idx="7" type="subTitle"/>
          </p:nvPr>
        </p:nvSpPr>
        <p:spPr>
          <a:xfrm>
            <a:off x="34661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4" name="Google Shape;274;p39"/>
          <p:cNvSpPr txBox="1"/>
          <p:nvPr>
            <p:ph idx="8" type="subTitle"/>
          </p:nvPr>
        </p:nvSpPr>
        <p:spPr>
          <a:xfrm>
            <a:off x="34662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5" name="Google Shape;275;p39"/>
          <p:cNvSpPr txBox="1"/>
          <p:nvPr>
            <p:ph idx="9" type="subTitle"/>
          </p:nvPr>
        </p:nvSpPr>
        <p:spPr>
          <a:xfrm>
            <a:off x="62123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6" name="Google Shape;276;p39"/>
          <p:cNvSpPr txBox="1"/>
          <p:nvPr>
            <p:ph idx="13" type="subTitle"/>
          </p:nvPr>
        </p:nvSpPr>
        <p:spPr>
          <a:xfrm>
            <a:off x="62124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7" name="Google Shape;277;p39"/>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78" name="Google Shape;278;p39"/>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279" name="Google Shape;279;p39"/>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280" name="Google Shape;280;p39"/>
          <p:cNvSpPr txBox="1"/>
          <p:nvPr>
            <p:ph idx="14"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1" name="Google Shape;281;p39"/>
          <p:cNvSpPr txBox="1"/>
          <p:nvPr>
            <p:ph idx="15"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282" name="Shape 282"/>
        <p:cNvGrpSpPr/>
        <p:nvPr/>
      </p:nvGrpSpPr>
      <p:grpSpPr>
        <a:xfrm>
          <a:off x="0" y="0"/>
          <a:ext cx="0" cy="0"/>
          <a:chOff x="0" y="0"/>
          <a:chExt cx="0" cy="0"/>
        </a:xfrm>
      </p:grpSpPr>
      <p:sp>
        <p:nvSpPr>
          <p:cNvPr id="283" name="Google Shape;283;p40"/>
          <p:cNvSpPr txBox="1"/>
          <p:nvPr>
            <p:ph hasCustomPrompt="1" type="title"/>
          </p:nvPr>
        </p:nvSpPr>
        <p:spPr>
          <a:xfrm>
            <a:off x="720000" y="1474350"/>
            <a:ext cx="2193600" cy="1097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7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84" name="Google Shape;284;p40"/>
          <p:cNvSpPr txBox="1"/>
          <p:nvPr>
            <p:ph idx="1" type="subTitle"/>
          </p:nvPr>
        </p:nvSpPr>
        <p:spPr>
          <a:xfrm>
            <a:off x="720000" y="3028950"/>
            <a:ext cx="21936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5" name="Google Shape;285;p40"/>
          <p:cNvSpPr txBox="1"/>
          <p:nvPr>
            <p:ph hasCustomPrompt="1" idx="2" type="title"/>
          </p:nvPr>
        </p:nvSpPr>
        <p:spPr>
          <a:xfrm>
            <a:off x="3475200" y="1474350"/>
            <a:ext cx="2193600" cy="1097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7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86" name="Google Shape;286;p40"/>
          <p:cNvSpPr txBox="1"/>
          <p:nvPr>
            <p:ph idx="3" type="subTitle"/>
          </p:nvPr>
        </p:nvSpPr>
        <p:spPr>
          <a:xfrm>
            <a:off x="3475200" y="3028950"/>
            <a:ext cx="21936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7" name="Google Shape;287;p40"/>
          <p:cNvSpPr txBox="1"/>
          <p:nvPr>
            <p:ph hasCustomPrompt="1" idx="4" type="title"/>
          </p:nvPr>
        </p:nvSpPr>
        <p:spPr>
          <a:xfrm>
            <a:off x="6230400" y="1474350"/>
            <a:ext cx="2193600" cy="1097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7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88" name="Google Shape;288;p40"/>
          <p:cNvSpPr txBox="1"/>
          <p:nvPr>
            <p:ph idx="5" type="subTitle"/>
          </p:nvPr>
        </p:nvSpPr>
        <p:spPr>
          <a:xfrm>
            <a:off x="6230400" y="3028950"/>
            <a:ext cx="21936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9" name="Google Shape;289;p40"/>
          <p:cNvSpPr txBox="1"/>
          <p:nvPr>
            <p:ph idx="6" type="subTitle"/>
          </p:nvPr>
        </p:nvSpPr>
        <p:spPr>
          <a:xfrm>
            <a:off x="720000" y="2571750"/>
            <a:ext cx="2193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290" name="Google Shape;290;p40"/>
          <p:cNvSpPr txBox="1"/>
          <p:nvPr>
            <p:ph idx="7" type="subTitle"/>
          </p:nvPr>
        </p:nvSpPr>
        <p:spPr>
          <a:xfrm>
            <a:off x="3475200" y="2571750"/>
            <a:ext cx="2193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291" name="Google Shape;291;p40"/>
          <p:cNvSpPr txBox="1"/>
          <p:nvPr>
            <p:ph idx="8" type="subTitle"/>
          </p:nvPr>
        </p:nvSpPr>
        <p:spPr>
          <a:xfrm>
            <a:off x="6230400" y="2571750"/>
            <a:ext cx="2193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292" name="Google Shape;292;p40"/>
          <p:cNvSpPr txBox="1"/>
          <p:nvPr>
            <p:ph idx="9"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idx="1" type="subTitle"/>
          </p:nvPr>
        </p:nvSpPr>
        <p:spPr>
          <a:xfrm>
            <a:off x="3499788" y="2800275"/>
            <a:ext cx="23295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2" name="Google Shape;22;p5"/>
          <p:cNvSpPr txBox="1"/>
          <p:nvPr>
            <p:ph idx="2" type="subTitle"/>
          </p:nvPr>
        </p:nvSpPr>
        <p:spPr>
          <a:xfrm>
            <a:off x="2171697" y="3257475"/>
            <a:ext cx="3657600" cy="5487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 name="Google Shape;23;p5"/>
          <p:cNvSpPr txBox="1"/>
          <p:nvPr>
            <p:ph idx="3" type="subTitle"/>
          </p:nvPr>
        </p:nvSpPr>
        <p:spPr>
          <a:xfrm>
            <a:off x="3320270" y="1195275"/>
            <a:ext cx="23295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 name="Google Shape;24;p5"/>
          <p:cNvSpPr txBox="1"/>
          <p:nvPr>
            <p:ph idx="4" type="subTitle"/>
          </p:nvPr>
        </p:nvSpPr>
        <p:spPr>
          <a:xfrm>
            <a:off x="3320284" y="1652475"/>
            <a:ext cx="3657600" cy="548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 name="Google Shape;25;p5"/>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2">
    <p:bg>
      <p:bgPr>
        <a:solidFill>
          <a:schemeClr val="lt1"/>
        </a:solidFill>
      </p:bgPr>
    </p:bg>
    <p:spTree>
      <p:nvGrpSpPr>
        <p:cNvPr id="293" name="Shape 293"/>
        <p:cNvGrpSpPr/>
        <p:nvPr/>
      </p:nvGrpSpPr>
      <p:grpSpPr>
        <a:xfrm>
          <a:off x="0" y="0"/>
          <a:ext cx="0" cy="0"/>
          <a:chOff x="0" y="0"/>
          <a:chExt cx="0" cy="0"/>
        </a:xfrm>
      </p:grpSpPr>
      <p:sp>
        <p:nvSpPr>
          <p:cNvPr id="294" name="Google Shape;294;p41"/>
          <p:cNvSpPr txBox="1"/>
          <p:nvPr>
            <p:ph hasCustomPrompt="1" type="title"/>
          </p:nvPr>
        </p:nvSpPr>
        <p:spPr>
          <a:xfrm>
            <a:off x="4799392" y="697981"/>
            <a:ext cx="3519900" cy="684000"/>
          </a:xfrm>
          <a:prstGeom prst="rect">
            <a:avLst/>
          </a:prstGeom>
        </p:spPr>
        <p:txBody>
          <a:bodyPr anchorCtr="0" anchor="ctr" bIns="0" lIns="0" spcFirstLastPara="1" rIns="0" wrap="square" tIns="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5" name="Google Shape;295;p41"/>
          <p:cNvSpPr txBox="1"/>
          <p:nvPr>
            <p:ph idx="1" type="subTitle"/>
          </p:nvPr>
        </p:nvSpPr>
        <p:spPr>
          <a:xfrm>
            <a:off x="4799392" y="1384361"/>
            <a:ext cx="3519900" cy="410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6" name="Google Shape;296;p41"/>
          <p:cNvSpPr txBox="1"/>
          <p:nvPr>
            <p:ph hasCustomPrompt="1" idx="2" type="title"/>
          </p:nvPr>
        </p:nvSpPr>
        <p:spPr>
          <a:xfrm>
            <a:off x="4799392" y="2031621"/>
            <a:ext cx="3519900" cy="684000"/>
          </a:xfrm>
          <a:prstGeom prst="rect">
            <a:avLst/>
          </a:prstGeom>
        </p:spPr>
        <p:txBody>
          <a:bodyPr anchorCtr="0" anchor="ctr" bIns="0" lIns="0" spcFirstLastPara="1" rIns="0" wrap="square" tIns="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7" name="Google Shape;297;p41"/>
          <p:cNvSpPr txBox="1"/>
          <p:nvPr>
            <p:ph idx="3" type="subTitle"/>
          </p:nvPr>
        </p:nvSpPr>
        <p:spPr>
          <a:xfrm>
            <a:off x="4799392" y="2718001"/>
            <a:ext cx="3519900" cy="410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8" name="Google Shape;298;p41"/>
          <p:cNvSpPr txBox="1"/>
          <p:nvPr>
            <p:ph hasCustomPrompt="1" idx="4" type="title"/>
          </p:nvPr>
        </p:nvSpPr>
        <p:spPr>
          <a:xfrm>
            <a:off x="4799392" y="3365277"/>
            <a:ext cx="3519900" cy="684000"/>
          </a:xfrm>
          <a:prstGeom prst="rect">
            <a:avLst/>
          </a:prstGeom>
        </p:spPr>
        <p:txBody>
          <a:bodyPr anchorCtr="0" anchor="ctr" bIns="0" lIns="0" spcFirstLastPara="1" rIns="0" wrap="square" tIns="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9" name="Google Shape;299;p41"/>
          <p:cNvSpPr txBox="1"/>
          <p:nvPr>
            <p:ph idx="5" type="subTitle"/>
          </p:nvPr>
        </p:nvSpPr>
        <p:spPr>
          <a:xfrm>
            <a:off x="4799392" y="4051658"/>
            <a:ext cx="3519900" cy="410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0" name="Google Shape;300;p41"/>
          <p:cNvSpPr txBox="1"/>
          <p:nvPr>
            <p:ph idx="6"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21">
    <p:bg>
      <p:bgPr>
        <a:solidFill>
          <a:schemeClr val="lt1"/>
        </a:solidFill>
      </p:bgPr>
    </p:bg>
    <p:spTree>
      <p:nvGrpSpPr>
        <p:cNvPr id="301" name="Shape 301"/>
        <p:cNvGrpSpPr/>
        <p:nvPr/>
      </p:nvGrpSpPr>
      <p:grpSpPr>
        <a:xfrm>
          <a:off x="0" y="0"/>
          <a:ext cx="0" cy="0"/>
          <a:chOff x="0" y="0"/>
          <a:chExt cx="0" cy="0"/>
        </a:xfrm>
      </p:grpSpPr>
      <p:sp>
        <p:nvSpPr>
          <p:cNvPr id="302" name="Google Shape;302;p42"/>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3" name="Google Shape;303;p42"/>
          <p:cNvSpPr txBox="1"/>
          <p:nvPr>
            <p:ph hasCustomPrompt="1" idx="2" type="title"/>
          </p:nvPr>
        </p:nvSpPr>
        <p:spPr>
          <a:xfrm>
            <a:off x="12298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04" name="Google Shape;304;p42"/>
          <p:cNvSpPr txBox="1"/>
          <p:nvPr>
            <p:ph idx="1" type="subTitle"/>
          </p:nvPr>
        </p:nvSpPr>
        <p:spPr>
          <a:xfrm>
            <a:off x="7443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5" name="Google Shape;305;p42"/>
          <p:cNvSpPr txBox="1"/>
          <p:nvPr>
            <p:ph idx="3" type="subTitle"/>
          </p:nvPr>
        </p:nvSpPr>
        <p:spPr>
          <a:xfrm>
            <a:off x="7443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cxnSp>
        <p:nvCxnSpPr>
          <p:cNvPr id="306" name="Google Shape;306;p42"/>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42"/>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308" name="Google Shape;308;p42"/>
          <p:cNvSpPr txBox="1"/>
          <p:nvPr>
            <p:ph idx="4"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9" name="Google Shape;309;p42"/>
          <p:cNvSpPr txBox="1"/>
          <p:nvPr>
            <p:ph idx="5"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0" name="Google Shape;310;p42"/>
          <p:cNvSpPr txBox="1"/>
          <p:nvPr>
            <p:ph hasCustomPrompt="1" idx="6" type="title"/>
          </p:nvPr>
        </p:nvSpPr>
        <p:spPr>
          <a:xfrm>
            <a:off x="31704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11" name="Google Shape;311;p42"/>
          <p:cNvSpPr txBox="1"/>
          <p:nvPr>
            <p:ph idx="7" type="subTitle"/>
          </p:nvPr>
        </p:nvSpPr>
        <p:spPr>
          <a:xfrm>
            <a:off x="26849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2" name="Google Shape;312;p42"/>
          <p:cNvSpPr txBox="1"/>
          <p:nvPr>
            <p:ph idx="8" type="subTitle"/>
          </p:nvPr>
        </p:nvSpPr>
        <p:spPr>
          <a:xfrm>
            <a:off x="26849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313" name="Google Shape;313;p42"/>
          <p:cNvSpPr txBox="1"/>
          <p:nvPr>
            <p:ph hasCustomPrompt="1" idx="9" type="title"/>
          </p:nvPr>
        </p:nvSpPr>
        <p:spPr>
          <a:xfrm>
            <a:off x="51110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14" name="Google Shape;314;p42"/>
          <p:cNvSpPr txBox="1"/>
          <p:nvPr>
            <p:ph idx="13" type="subTitle"/>
          </p:nvPr>
        </p:nvSpPr>
        <p:spPr>
          <a:xfrm>
            <a:off x="46255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5" name="Google Shape;315;p42"/>
          <p:cNvSpPr txBox="1"/>
          <p:nvPr>
            <p:ph idx="14" type="subTitle"/>
          </p:nvPr>
        </p:nvSpPr>
        <p:spPr>
          <a:xfrm>
            <a:off x="46255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316" name="Google Shape;316;p42"/>
          <p:cNvSpPr txBox="1"/>
          <p:nvPr>
            <p:ph hasCustomPrompt="1" idx="15" type="title"/>
          </p:nvPr>
        </p:nvSpPr>
        <p:spPr>
          <a:xfrm>
            <a:off x="70516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17" name="Google Shape;317;p42"/>
          <p:cNvSpPr txBox="1"/>
          <p:nvPr>
            <p:ph idx="16" type="subTitle"/>
          </p:nvPr>
        </p:nvSpPr>
        <p:spPr>
          <a:xfrm>
            <a:off x="65661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8" name="Google Shape;318;p42"/>
          <p:cNvSpPr txBox="1"/>
          <p:nvPr>
            <p:ph idx="17" type="subTitle"/>
          </p:nvPr>
        </p:nvSpPr>
        <p:spPr>
          <a:xfrm>
            <a:off x="65661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319" name="Shape 319"/>
        <p:cNvGrpSpPr/>
        <p:nvPr/>
      </p:nvGrpSpPr>
      <p:grpSpPr>
        <a:xfrm>
          <a:off x="0" y="0"/>
          <a:ext cx="0" cy="0"/>
          <a:chOff x="0" y="0"/>
          <a:chExt cx="0" cy="0"/>
        </a:xfrm>
      </p:grpSpPr>
      <p:sp>
        <p:nvSpPr>
          <p:cNvPr id="320" name="Google Shape;320;p43"/>
          <p:cNvSpPr txBox="1"/>
          <p:nvPr>
            <p:ph idx="1" type="subTitle"/>
          </p:nvPr>
        </p:nvSpPr>
        <p:spPr>
          <a:xfrm>
            <a:off x="1647925" y="3038175"/>
            <a:ext cx="2261400" cy="81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1" name="Google Shape;321;p43"/>
          <p:cNvSpPr txBox="1"/>
          <p:nvPr>
            <p:ph idx="2" type="subTitle"/>
          </p:nvPr>
        </p:nvSpPr>
        <p:spPr>
          <a:xfrm>
            <a:off x="1647925" y="2571750"/>
            <a:ext cx="2261400" cy="46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22" name="Google Shape;322;p43"/>
          <p:cNvSpPr txBox="1"/>
          <p:nvPr>
            <p:ph idx="3" type="subTitle"/>
          </p:nvPr>
        </p:nvSpPr>
        <p:spPr>
          <a:xfrm>
            <a:off x="5234650" y="3038175"/>
            <a:ext cx="2261400" cy="81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3" name="Google Shape;323;p43"/>
          <p:cNvSpPr txBox="1"/>
          <p:nvPr>
            <p:ph idx="4" type="subTitle"/>
          </p:nvPr>
        </p:nvSpPr>
        <p:spPr>
          <a:xfrm>
            <a:off x="5234650" y="2571750"/>
            <a:ext cx="2261400" cy="46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24" name="Google Shape;324;p43"/>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_1">
    <p:spTree>
      <p:nvGrpSpPr>
        <p:cNvPr id="325" name="Shape 325"/>
        <p:cNvGrpSpPr/>
        <p:nvPr/>
      </p:nvGrpSpPr>
      <p:grpSpPr>
        <a:xfrm>
          <a:off x="0" y="0"/>
          <a:ext cx="0" cy="0"/>
          <a:chOff x="0" y="0"/>
          <a:chExt cx="0" cy="0"/>
        </a:xfrm>
      </p:grpSpPr>
      <p:sp>
        <p:nvSpPr>
          <p:cNvPr id="326" name="Google Shape;326;p44"/>
          <p:cNvSpPr txBox="1"/>
          <p:nvPr>
            <p:ph idx="1" type="subTitle"/>
          </p:nvPr>
        </p:nvSpPr>
        <p:spPr>
          <a:xfrm>
            <a:off x="2091600" y="2570563"/>
            <a:ext cx="2261400" cy="81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7" name="Google Shape;327;p44"/>
          <p:cNvSpPr txBox="1"/>
          <p:nvPr>
            <p:ph idx="2" type="subTitle"/>
          </p:nvPr>
        </p:nvSpPr>
        <p:spPr>
          <a:xfrm>
            <a:off x="2091600" y="2104138"/>
            <a:ext cx="2261400" cy="466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28" name="Google Shape;328;p44"/>
          <p:cNvSpPr txBox="1"/>
          <p:nvPr>
            <p:ph idx="3" type="subTitle"/>
          </p:nvPr>
        </p:nvSpPr>
        <p:spPr>
          <a:xfrm>
            <a:off x="4797775" y="2570570"/>
            <a:ext cx="2261400" cy="81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9" name="Google Shape;329;p44"/>
          <p:cNvSpPr txBox="1"/>
          <p:nvPr>
            <p:ph idx="4" type="subTitle"/>
          </p:nvPr>
        </p:nvSpPr>
        <p:spPr>
          <a:xfrm>
            <a:off x="4797775" y="2104138"/>
            <a:ext cx="2261400" cy="4665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30" name="Google Shape;330;p44"/>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0">
    <p:bg>
      <p:bgPr>
        <a:solidFill>
          <a:schemeClr val="lt1"/>
        </a:solidFill>
      </p:bgPr>
    </p:bg>
    <p:spTree>
      <p:nvGrpSpPr>
        <p:cNvPr id="331" name="Shape 331"/>
        <p:cNvGrpSpPr/>
        <p:nvPr/>
      </p:nvGrpSpPr>
      <p:grpSpPr>
        <a:xfrm>
          <a:off x="0" y="0"/>
          <a:ext cx="0" cy="0"/>
          <a:chOff x="0" y="0"/>
          <a:chExt cx="0" cy="0"/>
        </a:xfrm>
      </p:grpSpPr>
      <p:cxnSp>
        <p:nvCxnSpPr>
          <p:cNvPr id="332" name="Google Shape;332;p45"/>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333" name="Google Shape;333;p45"/>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334" name="Google Shape;334;p45"/>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5" name="Google Shape;335;p45"/>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6" name="Google Shape;336;p45"/>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45"/>
          <p:cNvSpPr txBox="1"/>
          <p:nvPr>
            <p:ph idx="3" type="body"/>
          </p:nvPr>
        </p:nvSpPr>
        <p:spPr>
          <a:xfrm>
            <a:off x="720000" y="1089950"/>
            <a:ext cx="3709500" cy="3513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lvl1pPr>
            <a:lvl2pPr indent="-304800" lvl="1" marL="914400" rtl="0">
              <a:lnSpc>
                <a:spcPct val="100000"/>
              </a:lnSpc>
              <a:spcBef>
                <a:spcPts val="1600"/>
              </a:spcBef>
              <a:spcAft>
                <a:spcPts val="0"/>
              </a:spcAft>
              <a:buClr>
                <a:srgbClr val="434343"/>
              </a:buClr>
              <a:buSzPts val="1200"/>
              <a:buFont typeface="Roboto Condensed Light"/>
              <a:buChar char="○"/>
              <a:defRPr/>
            </a:lvl2pPr>
            <a:lvl3pPr indent="-304800" lvl="2" marL="1371600" rtl="0">
              <a:lnSpc>
                <a:spcPct val="100000"/>
              </a:lnSpc>
              <a:spcBef>
                <a:spcPts val="1600"/>
              </a:spcBef>
              <a:spcAft>
                <a:spcPts val="0"/>
              </a:spcAft>
              <a:buClr>
                <a:srgbClr val="434343"/>
              </a:buClr>
              <a:buSzPts val="1200"/>
              <a:buFont typeface="Roboto Condensed Light"/>
              <a:buChar char="■"/>
              <a:defRPr/>
            </a:lvl3pPr>
            <a:lvl4pPr indent="-304800" lvl="3" marL="1828800" rtl="0">
              <a:lnSpc>
                <a:spcPct val="100000"/>
              </a:lnSpc>
              <a:spcBef>
                <a:spcPts val="1600"/>
              </a:spcBef>
              <a:spcAft>
                <a:spcPts val="0"/>
              </a:spcAft>
              <a:buClr>
                <a:srgbClr val="434343"/>
              </a:buClr>
              <a:buSzPts val="1200"/>
              <a:buFont typeface="Roboto Condensed Light"/>
              <a:buChar char="●"/>
              <a:defRPr/>
            </a:lvl4pPr>
            <a:lvl5pPr indent="-304800" lvl="4" marL="2286000" rtl="0">
              <a:lnSpc>
                <a:spcPct val="100000"/>
              </a:lnSpc>
              <a:spcBef>
                <a:spcPts val="1600"/>
              </a:spcBef>
              <a:spcAft>
                <a:spcPts val="0"/>
              </a:spcAft>
              <a:buClr>
                <a:srgbClr val="434343"/>
              </a:buClr>
              <a:buSzPts val="1200"/>
              <a:buFont typeface="Roboto Condensed Light"/>
              <a:buChar char="○"/>
              <a:defRPr/>
            </a:lvl5pPr>
            <a:lvl6pPr indent="-304800" lvl="5" marL="2743200" rtl="0">
              <a:lnSpc>
                <a:spcPct val="100000"/>
              </a:lnSpc>
              <a:spcBef>
                <a:spcPts val="1600"/>
              </a:spcBef>
              <a:spcAft>
                <a:spcPts val="0"/>
              </a:spcAft>
              <a:buClr>
                <a:srgbClr val="434343"/>
              </a:buClr>
              <a:buSzPts val="1200"/>
              <a:buFont typeface="Roboto Condensed Light"/>
              <a:buChar char="■"/>
              <a:defRPr/>
            </a:lvl6pPr>
            <a:lvl7pPr indent="-304800" lvl="6" marL="3200400" rtl="0">
              <a:lnSpc>
                <a:spcPct val="100000"/>
              </a:lnSpc>
              <a:spcBef>
                <a:spcPts val="1600"/>
              </a:spcBef>
              <a:spcAft>
                <a:spcPts val="0"/>
              </a:spcAft>
              <a:buClr>
                <a:srgbClr val="434343"/>
              </a:buClr>
              <a:buSzPts val="1200"/>
              <a:buFont typeface="Roboto Condensed Light"/>
              <a:buChar char="●"/>
              <a:defRPr/>
            </a:lvl7pPr>
            <a:lvl8pPr indent="-304800" lvl="7" marL="3657600" rtl="0">
              <a:lnSpc>
                <a:spcPct val="100000"/>
              </a:lnSpc>
              <a:spcBef>
                <a:spcPts val="1600"/>
              </a:spcBef>
              <a:spcAft>
                <a:spcPts val="0"/>
              </a:spcAft>
              <a:buClr>
                <a:srgbClr val="434343"/>
              </a:buClr>
              <a:buSzPts val="1200"/>
              <a:buFont typeface="Roboto Condensed Light"/>
              <a:buChar char="○"/>
              <a:defRPr/>
            </a:lvl8pPr>
            <a:lvl9pPr indent="-304800" lvl="8" marL="4114800" rtl="0">
              <a:lnSpc>
                <a:spcPct val="100000"/>
              </a:lnSpc>
              <a:spcBef>
                <a:spcPts val="1600"/>
              </a:spcBef>
              <a:spcAft>
                <a:spcPts val="1600"/>
              </a:spcAft>
              <a:buClr>
                <a:srgbClr val="434343"/>
              </a:buClr>
              <a:buSzPts val="1200"/>
              <a:buFont typeface="Roboto Condensed Light"/>
              <a:buChar char="■"/>
              <a:defRPr/>
            </a:lvl9pPr>
          </a:lstStyle>
          <a:p/>
        </p:txBody>
      </p:sp>
      <p:sp>
        <p:nvSpPr>
          <p:cNvPr id="338" name="Google Shape;338;p45"/>
          <p:cNvSpPr txBox="1"/>
          <p:nvPr>
            <p:ph idx="4" type="body"/>
          </p:nvPr>
        </p:nvSpPr>
        <p:spPr>
          <a:xfrm>
            <a:off x="4721700" y="1089950"/>
            <a:ext cx="3709500" cy="35133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dk1"/>
              </a:buClr>
              <a:buSzPts val="1100"/>
              <a:buChar char="●"/>
              <a:defRPr sz="1400"/>
            </a:lvl1pPr>
            <a:lvl2pPr indent="-304800" lvl="1" marL="914400" rtl="0">
              <a:lnSpc>
                <a:spcPct val="100000"/>
              </a:lnSpc>
              <a:spcBef>
                <a:spcPts val="1600"/>
              </a:spcBef>
              <a:spcAft>
                <a:spcPts val="0"/>
              </a:spcAft>
              <a:buClr>
                <a:srgbClr val="434343"/>
              </a:buClr>
              <a:buSzPts val="1200"/>
              <a:buFont typeface="Roboto Condensed Light"/>
              <a:buChar char="○"/>
              <a:defRPr/>
            </a:lvl2pPr>
            <a:lvl3pPr indent="-304800" lvl="2" marL="1371600" rtl="0">
              <a:lnSpc>
                <a:spcPct val="100000"/>
              </a:lnSpc>
              <a:spcBef>
                <a:spcPts val="1600"/>
              </a:spcBef>
              <a:spcAft>
                <a:spcPts val="0"/>
              </a:spcAft>
              <a:buClr>
                <a:srgbClr val="434343"/>
              </a:buClr>
              <a:buSzPts val="1200"/>
              <a:buFont typeface="Roboto Condensed Light"/>
              <a:buChar char="■"/>
              <a:defRPr/>
            </a:lvl3pPr>
            <a:lvl4pPr indent="-304800" lvl="3" marL="1828800" rtl="0">
              <a:lnSpc>
                <a:spcPct val="100000"/>
              </a:lnSpc>
              <a:spcBef>
                <a:spcPts val="1600"/>
              </a:spcBef>
              <a:spcAft>
                <a:spcPts val="0"/>
              </a:spcAft>
              <a:buClr>
                <a:srgbClr val="434343"/>
              </a:buClr>
              <a:buSzPts val="1200"/>
              <a:buFont typeface="Roboto Condensed Light"/>
              <a:buChar char="●"/>
              <a:defRPr/>
            </a:lvl4pPr>
            <a:lvl5pPr indent="-304800" lvl="4" marL="2286000" rtl="0">
              <a:lnSpc>
                <a:spcPct val="100000"/>
              </a:lnSpc>
              <a:spcBef>
                <a:spcPts val="1600"/>
              </a:spcBef>
              <a:spcAft>
                <a:spcPts val="0"/>
              </a:spcAft>
              <a:buClr>
                <a:srgbClr val="434343"/>
              </a:buClr>
              <a:buSzPts val="1200"/>
              <a:buFont typeface="Roboto Condensed Light"/>
              <a:buChar char="○"/>
              <a:defRPr/>
            </a:lvl5pPr>
            <a:lvl6pPr indent="-304800" lvl="5" marL="2743200" rtl="0">
              <a:lnSpc>
                <a:spcPct val="100000"/>
              </a:lnSpc>
              <a:spcBef>
                <a:spcPts val="1600"/>
              </a:spcBef>
              <a:spcAft>
                <a:spcPts val="0"/>
              </a:spcAft>
              <a:buClr>
                <a:srgbClr val="434343"/>
              </a:buClr>
              <a:buSzPts val="1200"/>
              <a:buFont typeface="Roboto Condensed Light"/>
              <a:buChar char="■"/>
              <a:defRPr/>
            </a:lvl6pPr>
            <a:lvl7pPr indent="-304800" lvl="6" marL="3200400" rtl="0">
              <a:lnSpc>
                <a:spcPct val="100000"/>
              </a:lnSpc>
              <a:spcBef>
                <a:spcPts val="1600"/>
              </a:spcBef>
              <a:spcAft>
                <a:spcPts val="0"/>
              </a:spcAft>
              <a:buClr>
                <a:srgbClr val="434343"/>
              </a:buClr>
              <a:buSzPts val="1200"/>
              <a:buFont typeface="Roboto Condensed Light"/>
              <a:buChar char="●"/>
              <a:defRPr/>
            </a:lvl7pPr>
            <a:lvl8pPr indent="-304800" lvl="7" marL="3657600" rtl="0">
              <a:lnSpc>
                <a:spcPct val="100000"/>
              </a:lnSpc>
              <a:spcBef>
                <a:spcPts val="1600"/>
              </a:spcBef>
              <a:spcAft>
                <a:spcPts val="0"/>
              </a:spcAft>
              <a:buClr>
                <a:srgbClr val="434343"/>
              </a:buClr>
              <a:buSzPts val="1200"/>
              <a:buFont typeface="Roboto Condensed Light"/>
              <a:buChar char="○"/>
              <a:defRPr/>
            </a:lvl8pPr>
            <a:lvl9pPr indent="-304800" lvl="8" marL="4114800" rtl="0">
              <a:lnSpc>
                <a:spcPct val="100000"/>
              </a:lnSpc>
              <a:spcBef>
                <a:spcPts val="1600"/>
              </a:spcBef>
              <a:spcAft>
                <a:spcPts val="1600"/>
              </a:spcAft>
              <a:buClr>
                <a:srgbClr val="434343"/>
              </a:buClr>
              <a:buSzPts val="1200"/>
              <a:buFont typeface="Roboto Condensed Light"/>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BLANK_16">
    <p:bg>
      <p:bgPr>
        <a:solidFill>
          <a:schemeClr val="lt1"/>
        </a:solidFill>
      </p:bgPr>
    </p:bg>
    <p:spTree>
      <p:nvGrpSpPr>
        <p:cNvPr id="339" name="Shape 339"/>
        <p:cNvGrpSpPr/>
        <p:nvPr/>
      </p:nvGrpSpPr>
      <p:grpSpPr>
        <a:xfrm>
          <a:off x="0" y="0"/>
          <a:ext cx="0" cy="0"/>
          <a:chOff x="0" y="0"/>
          <a:chExt cx="0" cy="0"/>
        </a:xfrm>
      </p:grpSpPr>
      <p:sp>
        <p:nvSpPr>
          <p:cNvPr id="340" name="Google Shape;340;p46"/>
          <p:cNvSpPr txBox="1"/>
          <p:nvPr>
            <p:ph idx="1" type="subTitle"/>
          </p:nvPr>
        </p:nvSpPr>
        <p:spPr>
          <a:xfrm>
            <a:off x="2023000" y="1930446"/>
            <a:ext cx="2549100" cy="696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1" name="Google Shape;341;p46"/>
          <p:cNvSpPr txBox="1"/>
          <p:nvPr>
            <p:ph idx="2" type="subTitle"/>
          </p:nvPr>
        </p:nvSpPr>
        <p:spPr>
          <a:xfrm>
            <a:off x="2023000" y="1464021"/>
            <a:ext cx="2549100" cy="466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42" name="Google Shape;342;p46"/>
          <p:cNvSpPr txBox="1"/>
          <p:nvPr>
            <p:ph idx="3" type="subTitle"/>
          </p:nvPr>
        </p:nvSpPr>
        <p:spPr>
          <a:xfrm>
            <a:off x="2023000" y="3425629"/>
            <a:ext cx="2549100" cy="696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3" name="Google Shape;343;p46"/>
          <p:cNvSpPr txBox="1"/>
          <p:nvPr>
            <p:ph idx="4" type="subTitle"/>
          </p:nvPr>
        </p:nvSpPr>
        <p:spPr>
          <a:xfrm>
            <a:off x="2023000" y="2959200"/>
            <a:ext cx="2549100" cy="466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44" name="Google Shape;344;p46"/>
          <p:cNvSpPr txBox="1"/>
          <p:nvPr>
            <p:ph type="title"/>
          </p:nvPr>
        </p:nvSpPr>
        <p:spPr>
          <a:xfrm>
            <a:off x="720000" y="395625"/>
            <a:ext cx="42537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5" name="Google Shape;345;p46"/>
          <p:cNvSpPr txBox="1"/>
          <p:nvPr>
            <p:ph idx="5"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6" name="Google Shape;346;p46"/>
          <p:cNvSpPr txBox="1"/>
          <p:nvPr>
            <p:ph idx="6"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347" name="Shape 347"/>
        <p:cNvGrpSpPr/>
        <p:nvPr/>
      </p:nvGrpSpPr>
      <p:grpSpPr>
        <a:xfrm>
          <a:off x="0" y="0"/>
          <a:ext cx="0" cy="0"/>
          <a:chOff x="0" y="0"/>
          <a:chExt cx="0" cy="0"/>
        </a:xfrm>
      </p:grpSpPr>
      <p:sp>
        <p:nvSpPr>
          <p:cNvPr id="348" name="Google Shape;348;p47"/>
          <p:cNvSpPr txBox="1"/>
          <p:nvPr>
            <p:ph type="title"/>
          </p:nvPr>
        </p:nvSpPr>
        <p:spPr>
          <a:xfrm>
            <a:off x="2514600" y="536363"/>
            <a:ext cx="4114800" cy="1097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7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9" name="Google Shape;349;p47"/>
          <p:cNvSpPr txBox="1"/>
          <p:nvPr>
            <p:ph idx="1" type="subTitle"/>
          </p:nvPr>
        </p:nvSpPr>
        <p:spPr>
          <a:xfrm>
            <a:off x="2514600" y="1769625"/>
            <a:ext cx="4114800" cy="1231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50" name="Google Shape;350;p47"/>
          <p:cNvSpPr txBox="1"/>
          <p:nvPr/>
        </p:nvSpPr>
        <p:spPr>
          <a:xfrm>
            <a:off x="1982175" y="3640425"/>
            <a:ext cx="5179500" cy="572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dk1"/>
                </a:solidFill>
                <a:latin typeface="Nanum Gothic"/>
                <a:ea typeface="Nanum Gothic"/>
                <a:cs typeface="Nanum Gothic"/>
                <a:sym typeface="Nanum Gothic"/>
              </a:rPr>
              <a:t>CREDITS: This presentation template was created by </a:t>
            </a:r>
            <a:r>
              <a:rPr lang="en" sz="1200">
                <a:solidFill>
                  <a:schemeClr val="dk1"/>
                </a:solidFill>
                <a:uFill>
                  <a:noFill/>
                </a:uFill>
                <a:latin typeface="NanumGothicExtraBold"/>
                <a:ea typeface="NanumGothicExtraBold"/>
                <a:cs typeface="NanumGothicExtraBold"/>
                <a:sym typeface="NanumGothicExtraBold"/>
                <a:hlinkClick r:id="rId2">
                  <a:extLst>
                    <a:ext uri="{A12FA001-AC4F-418D-AE19-62706E023703}">
                      <ahyp:hlinkClr val="tx"/>
                    </a:ext>
                  </a:extLst>
                </a:hlinkClick>
              </a:rPr>
              <a:t>Slidesgo</a:t>
            </a:r>
            <a:r>
              <a:rPr lang="en" sz="1200">
                <a:solidFill>
                  <a:schemeClr val="dk1"/>
                </a:solidFill>
                <a:latin typeface="Nanum Gothic"/>
                <a:ea typeface="Nanum Gothic"/>
                <a:cs typeface="Nanum Gothic"/>
                <a:sym typeface="Nanum Gothic"/>
              </a:rPr>
              <a:t>, including icons by </a:t>
            </a:r>
            <a:r>
              <a:rPr lang="en" sz="1200">
                <a:solidFill>
                  <a:schemeClr val="dk1"/>
                </a:solidFill>
                <a:uFill>
                  <a:noFill/>
                </a:uFill>
                <a:latin typeface="NanumGothicExtraBold"/>
                <a:ea typeface="NanumGothicExtraBold"/>
                <a:cs typeface="NanumGothicExtraBold"/>
                <a:sym typeface="NanumGothicExtraBold"/>
                <a:hlinkClick r:id="rId3">
                  <a:extLst>
                    <a:ext uri="{A12FA001-AC4F-418D-AE19-62706E023703}">
                      <ahyp:hlinkClr val="tx"/>
                    </a:ext>
                  </a:extLst>
                </a:hlinkClick>
              </a:rPr>
              <a:t>Flaticon</a:t>
            </a:r>
            <a:r>
              <a:rPr lang="en" sz="1200">
                <a:solidFill>
                  <a:schemeClr val="dk1"/>
                </a:solidFill>
                <a:latin typeface="Nanum Gothic"/>
                <a:ea typeface="Nanum Gothic"/>
                <a:cs typeface="Nanum Gothic"/>
                <a:sym typeface="Nanum Gothic"/>
              </a:rPr>
              <a:t>, and infographics &amp; images by </a:t>
            </a:r>
            <a:r>
              <a:rPr lang="en" sz="1200">
                <a:solidFill>
                  <a:schemeClr val="dk1"/>
                </a:solidFill>
                <a:uFill>
                  <a:noFill/>
                </a:uFill>
                <a:latin typeface="NanumGothicExtraBold"/>
                <a:ea typeface="NanumGothicExtraBold"/>
                <a:cs typeface="NanumGothicExtraBold"/>
                <a:sym typeface="NanumGothicExtraBold"/>
                <a:hlinkClick r:id="rId4">
                  <a:extLst>
                    <a:ext uri="{A12FA001-AC4F-418D-AE19-62706E023703}">
                      <ahyp:hlinkClr val="tx"/>
                    </a:ext>
                  </a:extLst>
                </a:hlinkClick>
              </a:rPr>
              <a:t>Freepik</a:t>
            </a:r>
            <a:r>
              <a:rPr lang="en" sz="1200">
                <a:solidFill>
                  <a:schemeClr val="dk1"/>
                </a:solidFill>
                <a:latin typeface="Nanum Gothic"/>
                <a:ea typeface="Nanum Gothic"/>
                <a:cs typeface="Nanum Gothic"/>
                <a:sym typeface="Nanum Gothic"/>
              </a:rPr>
              <a:t> </a:t>
            </a:r>
            <a:endParaRPr sz="1200">
              <a:solidFill>
                <a:schemeClr val="dk1"/>
              </a:solidFill>
              <a:latin typeface="Nanum Gothic"/>
              <a:ea typeface="Nanum Gothic"/>
              <a:cs typeface="Nanum Gothic"/>
              <a:sym typeface="Nanum Gothic"/>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351" name="Shape 351"/>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23">
    <p:bg>
      <p:bgPr>
        <a:solidFill>
          <a:schemeClr val="lt1"/>
        </a:solidFill>
      </p:bgPr>
    </p:bg>
    <p:spTree>
      <p:nvGrpSpPr>
        <p:cNvPr id="352" name="Shape 352"/>
        <p:cNvGrpSpPr/>
        <p:nvPr/>
      </p:nvGrpSpPr>
      <p:grpSpPr>
        <a:xfrm>
          <a:off x="0" y="0"/>
          <a:ext cx="0" cy="0"/>
          <a:chOff x="0" y="0"/>
          <a:chExt cx="0" cy="0"/>
        </a:xfrm>
      </p:grpSpPr>
      <p:cxnSp>
        <p:nvCxnSpPr>
          <p:cNvPr id="353" name="Google Shape;353;p49"/>
          <p:cNvCxnSpPr/>
          <p:nvPr/>
        </p:nvCxnSpPr>
        <p:spPr>
          <a:xfrm rot="10800000">
            <a:off x="713175" y="269100"/>
            <a:ext cx="7729800" cy="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49"/>
          <p:cNvCxnSpPr/>
          <p:nvPr/>
        </p:nvCxnSpPr>
        <p:spPr>
          <a:xfrm>
            <a:off x="713175" y="4874250"/>
            <a:ext cx="7723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720000" y="1591995"/>
            <a:ext cx="2743200" cy="548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subTitle"/>
          </p:nvPr>
        </p:nvSpPr>
        <p:spPr>
          <a:xfrm>
            <a:off x="720000" y="2149170"/>
            <a:ext cx="2743200" cy="1097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8"/>
          <p:cNvSpPr txBox="1"/>
          <p:nvPr>
            <p:ph type="title"/>
          </p:nvPr>
        </p:nvSpPr>
        <p:spPr>
          <a:xfrm>
            <a:off x="2131650" y="1588150"/>
            <a:ext cx="4880700" cy="20118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4800"/>
              <a:buNone/>
              <a:defRPr sz="7500">
                <a:solidFill>
                  <a:schemeClr val="dk2"/>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713279" y="773248"/>
            <a:ext cx="2926200" cy="640200"/>
          </a:xfrm>
          <a:prstGeom prst="rect">
            <a:avLst/>
          </a:prstGeom>
        </p:spPr>
        <p:txBody>
          <a:bodyPr anchorCtr="0" anchor="ctr" bIns="0" lIns="0" spcFirstLastPara="1" rIns="0" wrap="square" tIns="0">
            <a:noAutofit/>
          </a:bodyPr>
          <a:lstStyle>
            <a:lvl1pPr lvl="0" rtl="0">
              <a:spcBef>
                <a:spcPts val="0"/>
              </a:spcBef>
              <a:spcAft>
                <a:spcPts val="0"/>
              </a:spcAft>
              <a:buSzPts val="4500"/>
              <a:buNone/>
              <a:defRPr sz="4500">
                <a:solidFill>
                  <a:schemeClr val="dk2"/>
                </a:solidFill>
              </a:defRPr>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p:txBody>
      </p:sp>
      <p:sp>
        <p:nvSpPr>
          <p:cNvPr id="37" name="Google Shape;37;p9"/>
          <p:cNvSpPr txBox="1"/>
          <p:nvPr>
            <p:ph idx="1" type="subTitle"/>
          </p:nvPr>
        </p:nvSpPr>
        <p:spPr>
          <a:xfrm>
            <a:off x="713275" y="1565846"/>
            <a:ext cx="4297800" cy="1005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solidFill>
                  <a:schemeClr val="dk2"/>
                </a:solidFill>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0"/>
          <p:cNvSpPr txBox="1"/>
          <p:nvPr>
            <p:ph type="title"/>
          </p:nvPr>
        </p:nvSpPr>
        <p:spPr>
          <a:xfrm>
            <a:off x="5413375" y="538275"/>
            <a:ext cx="3017400" cy="24690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sz="4000">
                <a:solidFill>
                  <a:schemeClr val="dk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9350"/>
            <a:ext cx="7704000" cy="5727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dk1"/>
              </a:buClr>
              <a:buSzPts val="3000"/>
              <a:buFont typeface="Abhaya Libre"/>
              <a:buNone/>
              <a:defRPr b="1" sz="3000">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p:txBody>
      </p:sp>
      <p:sp>
        <p:nvSpPr>
          <p:cNvPr id="7" name="Google Shape;7;p1"/>
          <p:cNvSpPr txBox="1"/>
          <p:nvPr>
            <p:ph idx="1" type="body"/>
          </p:nvPr>
        </p:nvSpPr>
        <p:spPr>
          <a:xfrm>
            <a:off x="720000" y="1152475"/>
            <a:ext cx="7704000" cy="3452700"/>
          </a:xfrm>
          <a:prstGeom prst="rect">
            <a:avLst/>
          </a:prstGeom>
          <a:noFill/>
          <a:ln>
            <a:noFill/>
          </a:ln>
        </p:spPr>
        <p:txBody>
          <a:bodyPr anchorCtr="0" anchor="ctr" bIns="0" lIns="0" spcFirstLastPara="1" rIns="0" wrap="square" tIns="0">
            <a:noAutofit/>
          </a:bodyPr>
          <a:lstStyle>
            <a:lvl1pPr indent="-330200" lvl="0" marL="457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indent="-330200" lvl="1" marL="9144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indent="-330200" lvl="2" marL="13716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indent="-330200" lvl="3" marL="18288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indent="-330200" lvl="4" marL="22860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indent="-330200" lvl="5" marL="2743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indent="-330200" lvl="6" marL="32004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indent="-330200" lvl="7" marL="36576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indent="-330200" lvl="8" marL="41148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14.jp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2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50"/>
          <p:cNvSpPr txBox="1"/>
          <p:nvPr>
            <p:ph idx="1" type="subTitle"/>
          </p:nvPr>
        </p:nvSpPr>
        <p:spPr>
          <a:xfrm>
            <a:off x="3295200" y="2799025"/>
            <a:ext cx="2553600" cy="67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Aishwarya Malhotra</a:t>
            </a:r>
            <a:endParaRPr b="1"/>
          </a:p>
          <a:p>
            <a:pPr indent="0" lvl="0" marL="0" rtl="0" algn="ctr">
              <a:spcBef>
                <a:spcPts val="0"/>
              </a:spcBef>
              <a:spcAft>
                <a:spcPts val="0"/>
              </a:spcAft>
              <a:buNone/>
            </a:pPr>
            <a:r>
              <a:t/>
            </a:r>
            <a:endParaRPr b="1"/>
          </a:p>
        </p:txBody>
      </p:sp>
      <p:sp>
        <p:nvSpPr>
          <p:cNvPr id="360" name="Google Shape;360;p50"/>
          <p:cNvSpPr txBox="1"/>
          <p:nvPr>
            <p:ph type="ctrTitle"/>
          </p:nvPr>
        </p:nvSpPr>
        <p:spPr>
          <a:xfrm>
            <a:off x="1889550" y="1125250"/>
            <a:ext cx="5364900" cy="1463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8200"/>
              <a:t>AIRBNB</a:t>
            </a:r>
            <a:endParaRPr sz="8200"/>
          </a:p>
          <a:p>
            <a:pPr indent="0" lvl="0" marL="0" rtl="0" algn="ctr">
              <a:spcBef>
                <a:spcPts val="0"/>
              </a:spcBef>
              <a:spcAft>
                <a:spcPts val="0"/>
              </a:spcAft>
              <a:buNone/>
            </a:pPr>
            <a:r>
              <a:rPr lang="en" sz="3500"/>
              <a:t>ZURICH</a:t>
            </a:r>
            <a:endParaRPr sz="2250">
              <a:solidFill>
                <a:schemeClr val="dk2"/>
              </a:solidFill>
            </a:endParaRPr>
          </a:p>
        </p:txBody>
      </p:sp>
      <p:cxnSp>
        <p:nvCxnSpPr>
          <p:cNvPr id="361" name="Google Shape;361;p50"/>
          <p:cNvCxnSpPr>
            <a:stCxn id="362" idx="1"/>
          </p:cNvCxnSpPr>
          <p:nvPr/>
        </p:nvCxnSpPr>
        <p:spPr>
          <a:xfrm rot="10800000">
            <a:off x="1069500"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50"/>
          <p:cNvCxnSpPr>
            <a:stCxn id="364" idx="3"/>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9"/>
          <p:cNvSpPr txBox="1"/>
          <p:nvPr>
            <p:ph type="title"/>
          </p:nvPr>
        </p:nvSpPr>
        <p:spPr>
          <a:xfrm>
            <a:off x="720000" y="329600"/>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OVERALL SUPPLY</a:t>
            </a:r>
            <a:endParaRPr/>
          </a:p>
        </p:txBody>
      </p:sp>
      <p:sp>
        <p:nvSpPr>
          <p:cNvPr id="549" name="Google Shape;549;p59">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9">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9">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9">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59"/>
          <p:cNvGrpSpPr/>
          <p:nvPr/>
        </p:nvGrpSpPr>
        <p:grpSpPr>
          <a:xfrm>
            <a:off x="3843797" y="1017443"/>
            <a:ext cx="267959" cy="267927"/>
            <a:chOff x="791925" y="1492525"/>
            <a:chExt cx="315098" cy="315098"/>
          </a:xfrm>
        </p:grpSpPr>
        <p:sp>
          <p:nvSpPr>
            <p:cNvPr id="554" name="Google Shape;554;p59"/>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9"/>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6" name="Google Shape;556;p59"/>
          <p:cNvPicPr preferRelativeResize="0"/>
          <p:nvPr/>
        </p:nvPicPr>
        <p:blipFill>
          <a:blip r:embed="rId3">
            <a:alphaModFix/>
          </a:blip>
          <a:stretch>
            <a:fillRect/>
          </a:stretch>
        </p:blipFill>
        <p:spPr>
          <a:xfrm>
            <a:off x="2715924" y="895683"/>
            <a:ext cx="5752740" cy="3553328"/>
          </a:xfrm>
          <a:prstGeom prst="rect">
            <a:avLst/>
          </a:prstGeom>
          <a:noFill/>
          <a:ln>
            <a:noFill/>
          </a:ln>
        </p:spPr>
      </p:pic>
      <p:sp>
        <p:nvSpPr>
          <p:cNvPr id="557" name="Google Shape;557;p59"/>
          <p:cNvSpPr/>
          <p:nvPr/>
        </p:nvSpPr>
        <p:spPr>
          <a:xfrm>
            <a:off x="4290900" y="3495875"/>
            <a:ext cx="188700" cy="4572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58" name="Google Shape;558;p59"/>
          <p:cNvSpPr txBox="1"/>
          <p:nvPr/>
        </p:nvSpPr>
        <p:spPr>
          <a:xfrm>
            <a:off x="78672" y="3808838"/>
            <a:ext cx="28785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Lowest supply: </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District 12- Saatlen- 8 </a:t>
            </a:r>
            <a:endParaRPr b="1" sz="2000">
              <a:solidFill>
                <a:schemeClr val="dk1"/>
              </a:solidFill>
              <a:latin typeface="Abhaya Libre"/>
              <a:ea typeface="Abhaya Libre"/>
              <a:cs typeface="Abhaya Libre"/>
              <a:sym typeface="Abhaya Libre"/>
            </a:endParaRPr>
          </a:p>
        </p:txBody>
      </p:sp>
      <p:sp>
        <p:nvSpPr>
          <p:cNvPr id="559" name="Google Shape;559;p59"/>
          <p:cNvSpPr/>
          <p:nvPr/>
        </p:nvSpPr>
        <p:spPr>
          <a:xfrm>
            <a:off x="3654950" y="1935800"/>
            <a:ext cx="398400" cy="19638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60" name="Google Shape;560;p59"/>
          <p:cNvSpPr txBox="1"/>
          <p:nvPr/>
        </p:nvSpPr>
        <p:spPr>
          <a:xfrm>
            <a:off x="-31753" y="1935800"/>
            <a:ext cx="28785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District 11- Oerlikon- 134 </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District 1- Rathaus-129</a:t>
            </a:r>
            <a:endParaRPr b="1" sz="2000">
              <a:solidFill>
                <a:schemeClr val="dk1"/>
              </a:solidFill>
              <a:latin typeface="Abhaya Libre"/>
              <a:ea typeface="Abhaya Libre"/>
              <a:cs typeface="Abhaya Libre"/>
              <a:sym typeface="Abhaya Libre"/>
            </a:endParaRPr>
          </a:p>
        </p:txBody>
      </p:sp>
      <p:cxnSp>
        <p:nvCxnSpPr>
          <p:cNvPr id="561" name="Google Shape;561;p59"/>
          <p:cNvCxnSpPr>
            <a:stCxn id="560" idx="3"/>
            <a:endCxn id="559" idx="1"/>
          </p:cNvCxnSpPr>
          <p:nvPr/>
        </p:nvCxnSpPr>
        <p:spPr>
          <a:xfrm>
            <a:off x="2846747" y="2141450"/>
            <a:ext cx="866400" cy="81900"/>
          </a:xfrm>
          <a:prstGeom prst="straightConnector1">
            <a:avLst/>
          </a:prstGeom>
          <a:noFill/>
          <a:ln cap="flat" cmpd="sng" w="9525">
            <a:solidFill>
              <a:srgbClr val="0000FF"/>
            </a:solidFill>
            <a:prstDash val="solid"/>
            <a:round/>
            <a:headEnd len="med" w="med" type="none"/>
            <a:tailEnd len="med" w="med" type="stealth"/>
          </a:ln>
        </p:spPr>
      </p:cxnSp>
      <p:cxnSp>
        <p:nvCxnSpPr>
          <p:cNvPr id="562" name="Google Shape;562;p59"/>
          <p:cNvCxnSpPr>
            <a:endCxn id="557" idx="3"/>
          </p:cNvCxnSpPr>
          <p:nvPr/>
        </p:nvCxnSpPr>
        <p:spPr>
          <a:xfrm flipH="1" rot="10800000">
            <a:off x="2557834" y="3886120"/>
            <a:ext cx="1760700" cy="3198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0"/>
          <p:cNvSpPr txBox="1"/>
          <p:nvPr>
            <p:ph type="title"/>
          </p:nvPr>
        </p:nvSpPr>
        <p:spPr>
          <a:xfrm>
            <a:off x="720000" y="329600"/>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RELATION BETWEEN LISTINGS AND AVERAGE PRICE</a:t>
            </a:r>
            <a:r>
              <a:rPr lang="en"/>
              <a:t> </a:t>
            </a:r>
            <a:endParaRPr/>
          </a:p>
        </p:txBody>
      </p:sp>
      <p:sp>
        <p:nvSpPr>
          <p:cNvPr id="568" name="Google Shape;568;p60">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0">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0">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0">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60"/>
          <p:cNvGrpSpPr/>
          <p:nvPr/>
        </p:nvGrpSpPr>
        <p:grpSpPr>
          <a:xfrm>
            <a:off x="3843797" y="1017443"/>
            <a:ext cx="267959" cy="267927"/>
            <a:chOff x="791925" y="1492525"/>
            <a:chExt cx="315098" cy="315098"/>
          </a:xfrm>
        </p:grpSpPr>
        <p:sp>
          <p:nvSpPr>
            <p:cNvPr id="573" name="Google Shape;573;p60"/>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0"/>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5" name="Google Shape;575;p60"/>
          <p:cNvPicPr preferRelativeResize="0"/>
          <p:nvPr/>
        </p:nvPicPr>
        <p:blipFill>
          <a:blip r:embed="rId3">
            <a:alphaModFix/>
          </a:blip>
          <a:stretch>
            <a:fillRect/>
          </a:stretch>
        </p:blipFill>
        <p:spPr>
          <a:xfrm>
            <a:off x="3169449" y="1285375"/>
            <a:ext cx="5490742" cy="3388700"/>
          </a:xfrm>
          <a:prstGeom prst="rect">
            <a:avLst/>
          </a:prstGeom>
          <a:noFill/>
          <a:ln>
            <a:noFill/>
          </a:ln>
        </p:spPr>
      </p:pic>
      <p:sp>
        <p:nvSpPr>
          <p:cNvPr id="576" name="Google Shape;576;p60"/>
          <p:cNvSpPr/>
          <p:nvPr/>
        </p:nvSpPr>
        <p:spPr>
          <a:xfrm>
            <a:off x="3536150" y="1551425"/>
            <a:ext cx="1278900" cy="8031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77" name="Google Shape;577;p60"/>
          <p:cNvSpPr txBox="1"/>
          <p:nvPr/>
        </p:nvSpPr>
        <p:spPr>
          <a:xfrm>
            <a:off x="531125" y="1432625"/>
            <a:ext cx="1698300" cy="11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Higher prices could be due to high demand </a:t>
            </a:r>
            <a:endParaRPr sz="1600">
              <a:solidFill>
                <a:schemeClr val="dk1"/>
              </a:solidFill>
              <a:latin typeface="Nanum Gothic"/>
              <a:ea typeface="Nanum Gothic"/>
              <a:cs typeface="Nanum Gothic"/>
              <a:sym typeface="Nanum Gothic"/>
            </a:endParaRPr>
          </a:p>
        </p:txBody>
      </p:sp>
      <p:cxnSp>
        <p:nvCxnSpPr>
          <p:cNvPr id="578" name="Google Shape;578;p60"/>
          <p:cNvCxnSpPr>
            <a:stCxn id="577" idx="3"/>
            <a:endCxn id="576" idx="2"/>
          </p:cNvCxnSpPr>
          <p:nvPr/>
        </p:nvCxnSpPr>
        <p:spPr>
          <a:xfrm flipH="1" rot="10800000">
            <a:off x="2229425" y="1952975"/>
            <a:ext cx="1306800" cy="31800"/>
          </a:xfrm>
          <a:prstGeom prst="straightConnector1">
            <a:avLst/>
          </a:prstGeom>
          <a:noFill/>
          <a:ln cap="flat" cmpd="sng" w="9525">
            <a:solidFill>
              <a:srgbClr val="0000FF"/>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1"/>
          <p:cNvSpPr txBox="1"/>
          <p:nvPr>
            <p:ph type="title"/>
          </p:nvPr>
        </p:nvSpPr>
        <p:spPr>
          <a:xfrm>
            <a:off x="720000" y="329600"/>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PRICE VARIATION</a:t>
            </a:r>
            <a:r>
              <a:rPr lang="en"/>
              <a:t> </a:t>
            </a:r>
            <a:endParaRPr/>
          </a:p>
        </p:txBody>
      </p:sp>
      <p:sp>
        <p:nvSpPr>
          <p:cNvPr id="584" name="Google Shape;584;p61">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1">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1">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1">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 name="Google Shape;588;p61"/>
          <p:cNvGrpSpPr/>
          <p:nvPr/>
        </p:nvGrpSpPr>
        <p:grpSpPr>
          <a:xfrm>
            <a:off x="3843797" y="1017443"/>
            <a:ext cx="267959" cy="267927"/>
            <a:chOff x="791925" y="1492525"/>
            <a:chExt cx="315098" cy="315098"/>
          </a:xfrm>
        </p:grpSpPr>
        <p:sp>
          <p:nvSpPr>
            <p:cNvPr id="589" name="Google Shape;589;p61"/>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1"/>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1" name="Google Shape;591;p61"/>
          <p:cNvPicPr preferRelativeResize="0"/>
          <p:nvPr/>
        </p:nvPicPr>
        <p:blipFill>
          <a:blip r:embed="rId3">
            <a:alphaModFix/>
          </a:blip>
          <a:stretch>
            <a:fillRect/>
          </a:stretch>
        </p:blipFill>
        <p:spPr>
          <a:xfrm>
            <a:off x="2948074" y="972558"/>
            <a:ext cx="5805102" cy="3553329"/>
          </a:xfrm>
          <a:prstGeom prst="rect">
            <a:avLst/>
          </a:prstGeom>
          <a:noFill/>
          <a:ln>
            <a:noFill/>
          </a:ln>
        </p:spPr>
      </p:pic>
      <p:sp>
        <p:nvSpPr>
          <p:cNvPr id="592" name="Google Shape;592;p61"/>
          <p:cNvSpPr txBox="1"/>
          <p:nvPr/>
        </p:nvSpPr>
        <p:spPr>
          <a:xfrm>
            <a:off x="0" y="1796050"/>
            <a:ext cx="4025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000">
                <a:solidFill>
                  <a:schemeClr val="dk1"/>
                </a:solidFill>
                <a:latin typeface="Abhaya Libre"/>
                <a:ea typeface="Abhaya Libre"/>
                <a:cs typeface="Abhaya Libre"/>
                <a:sym typeface="Abhaya Libre"/>
              </a:rPr>
              <a:t>High price variation: </a:t>
            </a:r>
            <a:endParaRPr b="1" sz="2000">
              <a:solidFill>
                <a:schemeClr val="dk1"/>
              </a:solidFill>
              <a:latin typeface="Abhaya Libre"/>
              <a:ea typeface="Abhaya Libre"/>
              <a:cs typeface="Abhaya Libre"/>
              <a:sym typeface="Abhaya Libre"/>
            </a:endParaRPr>
          </a:p>
          <a:p>
            <a:pPr indent="0" lvl="0" marL="0" marR="0" rtl="0" algn="l">
              <a:lnSpc>
                <a:spcPct val="100000"/>
              </a:lnSpc>
              <a:spcBef>
                <a:spcPts val="0"/>
              </a:spcBef>
              <a:spcAft>
                <a:spcPts val="0"/>
              </a:spcAft>
              <a:buNone/>
            </a:pPr>
            <a:r>
              <a:rPr b="1" lang="en" sz="2000">
                <a:solidFill>
                  <a:schemeClr val="dk1"/>
                </a:solidFill>
                <a:latin typeface="Abhaya Libre"/>
                <a:ea typeface="Abhaya Libre"/>
                <a:cs typeface="Abhaya Libre"/>
                <a:sym typeface="Abhaya Libre"/>
              </a:rPr>
              <a:t>City and Lindenhof</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Low - District 2- Leimbach</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2"/>
          <p:cNvSpPr txBox="1"/>
          <p:nvPr>
            <p:ph type="title"/>
          </p:nvPr>
        </p:nvSpPr>
        <p:spPr>
          <a:xfrm>
            <a:off x="720000" y="329600"/>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CHARACTERISTICS OF ADVERTISEMENTS</a:t>
            </a:r>
            <a:endParaRPr/>
          </a:p>
        </p:txBody>
      </p:sp>
      <p:sp>
        <p:nvSpPr>
          <p:cNvPr id="598" name="Google Shape;598;p62">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2">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2">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2">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62"/>
          <p:cNvGrpSpPr/>
          <p:nvPr/>
        </p:nvGrpSpPr>
        <p:grpSpPr>
          <a:xfrm>
            <a:off x="3843797" y="1017443"/>
            <a:ext cx="267959" cy="267927"/>
            <a:chOff x="791925" y="1492525"/>
            <a:chExt cx="315098" cy="315098"/>
          </a:xfrm>
        </p:grpSpPr>
        <p:sp>
          <p:nvSpPr>
            <p:cNvPr id="603" name="Google Shape;603;p62"/>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5" name="Google Shape;605;p62"/>
          <p:cNvPicPr preferRelativeResize="0"/>
          <p:nvPr/>
        </p:nvPicPr>
        <p:blipFill>
          <a:blip r:embed="rId3">
            <a:alphaModFix/>
          </a:blip>
          <a:stretch>
            <a:fillRect/>
          </a:stretch>
        </p:blipFill>
        <p:spPr>
          <a:xfrm>
            <a:off x="2287712" y="907846"/>
            <a:ext cx="4568567" cy="3553330"/>
          </a:xfrm>
          <a:prstGeom prst="rect">
            <a:avLst/>
          </a:prstGeom>
          <a:noFill/>
          <a:ln>
            <a:noFill/>
          </a:ln>
        </p:spPr>
      </p:pic>
      <p:sp>
        <p:nvSpPr>
          <p:cNvPr id="606" name="Google Shape;606;p62"/>
          <p:cNvSpPr txBox="1"/>
          <p:nvPr/>
        </p:nvSpPr>
        <p:spPr>
          <a:xfrm>
            <a:off x="573050" y="1216000"/>
            <a:ext cx="1893900" cy="15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0" name="Shape 610"/>
        <p:cNvGrpSpPr/>
        <p:nvPr/>
      </p:nvGrpSpPr>
      <p:grpSpPr>
        <a:xfrm>
          <a:off x="0" y="0"/>
          <a:ext cx="0" cy="0"/>
          <a:chOff x="0" y="0"/>
          <a:chExt cx="0" cy="0"/>
        </a:xfrm>
      </p:grpSpPr>
      <p:sp>
        <p:nvSpPr>
          <p:cNvPr id="611" name="Google Shape;611;p63"/>
          <p:cNvSpPr txBox="1"/>
          <p:nvPr>
            <p:ph type="title"/>
          </p:nvPr>
        </p:nvSpPr>
        <p:spPr>
          <a:xfrm>
            <a:off x="4919275" y="718575"/>
            <a:ext cx="4060500" cy="7341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PREDICTIONS</a:t>
            </a:r>
            <a:endParaRPr/>
          </a:p>
        </p:txBody>
      </p:sp>
      <p:sp>
        <p:nvSpPr>
          <p:cNvPr id="612" name="Google Shape;612;p63"/>
          <p:cNvSpPr txBox="1"/>
          <p:nvPr>
            <p:ph idx="2" type="title"/>
          </p:nvPr>
        </p:nvSpPr>
        <p:spPr>
          <a:xfrm>
            <a:off x="3371575" y="538275"/>
            <a:ext cx="1548000" cy="91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cxnSp>
        <p:nvCxnSpPr>
          <p:cNvPr id="613" name="Google Shape;613;p63"/>
          <p:cNvCxnSpPr>
            <a:stCxn id="614" idx="1"/>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63"/>
          <p:cNvCxnSpPr>
            <a:stCxn id="616" idx="3"/>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617" name="Google Shape;617;p63">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3">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3">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3">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64"/>
          <p:cNvPicPr preferRelativeResize="0"/>
          <p:nvPr/>
        </p:nvPicPr>
        <p:blipFill>
          <a:blip r:embed="rId3">
            <a:alphaModFix/>
          </a:blip>
          <a:stretch>
            <a:fillRect/>
          </a:stretch>
        </p:blipFill>
        <p:spPr>
          <a:xfrm>
            <a:off x="5299200" y="-8700"/>
            <a:ext cx="3844802" cy="5143501"/>
          </a:xfrm>
          <a:prstGeom prst="rect">
            <a:avLst/>
          </a:prstGeom>
          <a:solidFill>
            <a:schemeClr val="dk1">
              <a:alpha val="26789"/>
            </a:schemeClr>
          </a:solidFill>
          <a:ln>
            <a:noFill/>
          </a:ln>
        </p:spPr>
      </p:pic>
      <p:sp>
        <p:nvSpPr>
          <p:cNvPr id="626" name="Google Shape;626;p64"/>
          <p:cNvSpPr txBox="1"/>
          <p:nvPr>
            <p:ph idx="1" type="subTitle"/>
          </p:nvPr>
        </p:nvSpPr>
        <p:spPr>
          <a:xfrm>
            <a:off x="1931525" y="2270851"/>
            <a:ext cx="25491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Create a multiple linear regression model that predicts the rental unit price based on Airbnb rental unit features in Zurich. </a:t>
            </a:r>
            <a:endParaRPr/>
          </a:p>
        </p:txBody>
      </p:sp>
      <p:sp>
        <p:nvSpPr>
          <p:cNvPr id="627" name="Google Shape;627;p64"/>
          <p:cNvSpPr txBox="1"/>
          <p:nvPr>
            <p:ph type="title"/>
          </p:nvPr>
        </p:nvSpPr>
        <p:spPr>
          <a:xfrm>
            <a:off x="720000" y="395625"/>
            <a:ext cx="42537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OBJECTIVE</a:t>
            </a:r>
            <a:endParaRPr/>
          </a:p>
        </p:txBody>
      </p:sp>
      <p:grpSp>
        <p:nvGrpSpPr>
          <p:cNvPr id="628" name="Google Shape;628;p64"/>
          <p:cNvGrpSpPr/>
          <p:nvPr/>
        </p:nvGrpSpPr>
        <p:grpSpPr>
          <a:xfrm>
            <a:off x="1095624" y="2384695"/>
            <a:ext cx="468002" cy="468928"/>
            <a:chOff x="5881540" y="1492525"/>
            <a:chExt cx="314475" cy="315098"/>
          </a:xfrm>
        </p:grpSpPr>
        <p:sp>
          <p:nvSpPr>
            <p:cNvPr id="629" name="Google Shape;629;p64"/>
            <p:cNvSpPr/>
            <p:nvPr/>
          </p:nvSpPr>
          <p:spPr>
            <a:xfrm>
              <a:off x="5881540" y="1492525"/>
              <a:ext cx="314475" cy="315098"/>
            </a:xfrm>
            <a:custGeom>
              <a:rect b="b" l="l" r="r" t="t"/>
              <a:pathLst>
                <a:path extrusionOk="0" h="12146" w="12122">
                  <a:moveTo>
                    <a:pt x="7835" y="715"/>
                  </a:moveTo>
                  <a:lnTo>
                    <a:pt x="7835" y="2858"/>
                  </a:lnTo>
                  <a:lnTo>
                    <a:pt x="4287" y="2858"/>
                  </a:lnTo>
                  <a:lnTo>
                    <a:pt x="4287" y="715"/>
                  </a:lnTo>
                  <a:close/>
                  <a:moveTo>
                    <a:pt x="11407" y="3572"/>
                  </a:moveTo>
                  <a:lnTo>
                    <a:pt x="11407" y="11431"/>
                  </a:lnTo>
                  <a:lnTo>
                    <a:pt x="715" y="11431"/>
                  </a:lnTo>
                  <a:lnTo>
                    <a:pt x="715" y="3572"/>
                  </a:lnTo>
                  <a:lnTo>
                    <a:pt x="3572" y="3572"/>
                  </a:lnTo>
                  <a:lnTo>
                    <a:pt x="3572" y="4620"/>
                  </a:lnTo>
                  <a:lnTo>
                    <a:pt x="4287" y="4620"/>
                  </a:lnTo>
                  <a:lnTo>
                    <a:pt x="4287" y="3572"/>
                  </a:lnTo>
                  <a:lnTo>
                    <a:pt x="7835" y="3572"/>
                  </a:lnTo>
                  <a:lnTo>
                    <a:pt x="7835" y="4620"/>
                  </a:lnTo>
                  <a:lnTo>
                    <a:pt x="8550" y="4620"/>
                  </a:lnTo>
                  <a:lnTo>
                    <a:pt x="8550" y="3572"/>
                  </a:lnTo>
                  <a:close/>
                  <a:moveTo>
                    <a:pt x="3572" y="0"/>
                  </a:moveTo>
                  <a:lnTo>
                    <a:pt x="3572" y="2858"/>
                  </a:lnTo>
                  <a:lnTo>
                    <a:pt x="0" y="2858"/>
                  </a:lnTo>
                  <a:lnTo>
                    <a:pt x="0" y="12146"/>
                  </a:lnTo>
                  <a:lnTo>
                    <a:pt x="12122" y="12146"/>
                  </a:lnTo>
                  <a:lnTo>
                    <a:pt x="12122" y="2858"/>
                  </a:lnTo>
                  <a:lnTo>
                    <a:pt x="8550" y="2858"/>
                  </a:lnTo>
                  <a:lnTo>
                    <a:pt x="8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4"/>
            <p:cNvSpPr/>
            <p:nvPr/>
          </p:nvSpPr>
          <p:spPr>
            <a:xfrm>
              <a:off x="6002011" y="1752046"/>
              <a:ext cx="73547" cy="18549"/>
            </a:xfrm>
            <a:custGeom>
              <a:rect b="b" l="l" r="r" t="t"/>
              <a:pathLst>
                <a:path extrusionOk="0" h="715" w="2835">
                  <a:moveTo>
                    <a:pt x="1" y="0"/>
                  </a:moveTo>
                  <a:lnTo>
                    <a:pt x="1" y="715"/>
                  </a:lnTo>
                  <a:lnTo>
                    <a:pt x="2835" y="715"/>
                  </a:lnTo>
                  <a:lnTo>
                    <a:pt x="28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4"/>
            <p:cNvSpPr/>
            <p:nvPr/>
          </p:nvSpPr>
          <p:spPr>
            <a:xfrm>
              <a:off x="5974222" y="1615487"/>
              <a:ext cx="129142" cy="118012"/>
            </a:xfrm>
            <a:custGeom>
              <a:rect b="b" l="l" r="r" t="t"/>
              <a:pathLst>
                <a:path extrusionOk="0" h="4549" w="4978">
                  <a:moveTo>
                    <a:pt x="2501" y="834"/>
                  </a:moveTo>
                  <a:lnTo>
                    <a:pt x="3930" y="1715"/>
                  </a:lnTo>
                  <a:lnTo>
                    <a:pt x="1048" y="1715"/>
                  </a:lnTo>
                  <a:lnTo>
                    <a:pt x="2501" y="834"/>
                  </a:lnTo>
                  <a:close/>
                  <a:moveTo>
                    <a:pt x="2144" y="2429"/>
                  </a:moveTo>
                  <a:lnTo>
                    <a:pt x="2144" y="3834"/>
                  </a:lnTo>
                  <a:lnTo>
                    <a:pt x="1429" y="3834"/>
                  </a:lnTo>
                  <a:lnTo>
                    <a:pt x="1429" y="2429"/>
                  </a:lnTo>
                  <a:close/>
                  <a:moveTo>
                    <a:pt x="3549" y="2429"/>
                  </a:moveTo>
                  <a:lnTo>
                    <a:pt x="3549" y="3834"/>
                  </a:lnTo>
                  <a:lnTo>
                    <a:pt x="2834" y="3834"/>
                  </a:lnTo>
                  <a:lnTo>
                    <a:pt x="2834" y="2429"/>
                  </a:lnTo>
                  <a:close/>
                  <a:moveTo>
                    <a:pt x="2501" y="0"/>
                  </a:moveTo>
                  <a:lnTo>
                    <a:pt x="0" y="1524"/>
                  </a:lnTo>
                  <a:lnTo>
                    <a:pt x="0" y="2429"/>
                  </a:lnTo>
                  <a:lnTo>
                    <a:pt x="715" y="2429"/>
                  </a:lnTo>
                  <a:lnTo>
                    <a:pt x="715" y="3834"/>
                  </a:lnTo>
                  <a:lnTo>
                    <a:pt x="0" y="3834"/>
                  </a:lnTo>
                  <a:lnTo>
                    <a:pt x="0" y="4549"/>
                  </a:lnTo>
                  <a:lnTo>
                    <a:pt x="4978" y="4549"/>
                  </a:lnTo>
                  <a:lnTo>
                    <a:pt x="4978" y="3834"/>
                  </a:lnTo>
                  <a:lnTo>
                    <a:pt x="4263" y="3834"/>
                  </a:lnTo>
                  <a:lnTo>
                    <a:pt x="4263" y="2429"/>
                  </a:lnTo>
                  <a:lnTo>
                    <a:pt x="4978" y="2429"/>
                  </a:lnTo>
                  <a:lnTo>
                    <a:pt x="4978" y="1524"/>
                  </a:lnTo>
                  <a:lnTo>
                    <a:pt x="2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64">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4">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4">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4">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 name="Google Shape;636;p64"/>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637" name="Google Shape;637;p64"/>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pic>
        <p:nvPicPr>
          <p:cNvPr id="638" name="Google Shape;638;p64"/>
          <p:cNvPicPr preferRelativeResize="0"/>
          <p:nvPr/>
        </p:nvPicPr>
        <p:blipFill>
          <a:blip r:embed="rId4">
            <a:alphaModFix/>
          </a:blip>
          <a:stretch>
            <a:fillRect/>
          </a:stretch>
        </p:blipFill>
        <p:spPr>
          <a:xfrm>
            <a:off x="833975" y="2382900"/>
            <a:ext cx="866500" cy="690300"/>
          </a:xfrm>
          <a:prstGeom prst="rect">
            <a:avLst/>
          </a:prstGeom>
          <a:noFill/>
          <a:ln>
            <a:noFill/>
          </a:ln>
        </p:spPr>
      </p:pic>
      <p:sp>
        <p:nvSpPr>
          <p:cNvPr id="639" name="Google Shape;639;p64"/>
          <p:cNvSpPr/>
          <p:nvPr/>
        </p:nvSpPr>
        <p:spPr>
          <a:xfrm>
            <a:off x="5299200" y="0"/>
            <a:ext cx="3844800" cy="5143500"/>
          </a:xfrm>
          <a:prstGeom prst="rect">
            <a:avLst/>
          </a:pr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5"/>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Variable</a:t>
            </a:r>
            <a:r>
              <a:rPr lang="en"/>
              <a:t> </a:t>
            </a:r>
            <a:r>
              <a:rPr lang="en"/>
              <a:t> Selection</a:t>
            </a:r>
            <a:endParaRPr/>
          </a:p>
        </p:txBody>
      </p:sp>
      <p:sp>
        <p:nvSpPr>
          <p:cNvPr id="645" name="Google Shape;645;p65"/>
          <p:cNvSpPr/>
          <p:nvPr/>
        </p:nvSpPr>
        <p:spPr>
          <a:xfrm>
            <a:off x="3684425" y="897100"/>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646" name="Google Shape;646;p65"/>
          <p:cNvCxnSpPr>
            <a:stCxn id="645" idx="6"/>
            <a:endCxn id="647" idx="2"/>
          </p:cNvCxnSpPr>
          <p:nvPr/>
        </p:nvCxnSpPr>
        <p:spPr>
          <a:xfrm>
            <a:off x="4237325" y="1173550"/>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cxnSp>
        <p:nvCxnSpPr>
          <p:cNvPr id="648" name="Google Shape;648;p65"/>
          <p:cNvCxnSpPr>
            <a:stCxn id="649" idx="6"/>
            <a:endCxn id="650" idx="2"/>
          </p:cNvCxnSpPr>
          <p:nvPr/>
        </p:nvCxnSpPr>
        <p:spPr>
          <a:xfrm>
            <a:off x="4237325" y="2788777"/>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651" name="Google Shape;651;p65"/>
          <p:cNvSpPr txBox="1"/>
          <p:nvPr/>
        </p:nvSpPr>
        <p:spPr>
          <a:xfrm>
            <a:off x="816104" y="968200"/>
            <a:ext cx="2799300" cy="411300"/>
          </a:xfrm>
          <a:prstGeom prst="rect">
            <a:avLst/>
          </a:prstGeom>
          <a:noFill/>
          <a:ln>
            <a:noFill/>
          </a:ln>
        </p:spPr>
        <p:txBody>
          <a:bodyPr anchorCtr="0" anchor="ctr" bIns="91425" lIns="91425" spcFirstLastPara="1" rIns="91425" wrap="square" tIns="91425">
            <a:noAutofit/>
          </a:bodyPr>
          <a:lstStyle/>
          <a:p>
            <a:pPr indent="0" lvl="0" marL="914400" rtl="0" algn="r">
              <a:lnSpc>
                <a:spcPct val="115000"/>
              </a:lnSpc>
              <a:spcBef>
                <a:spcPts val="1200"/>
              </a:spcBef>
              <a:spcAft>
                <a:spcPts val="0"/>
              </a:spcAft>
              <a:buNone/>
            </a:pPr>
            <a:r>
              <a:rPr b="1" lang="en" sz="2000">
                <a:solidFill>
                  <a:schemeClr val="dk1"/>
                </a:solidFill>
                <a:latin typeface="Abhaya Libre"/>
                <a:ea typeface="Abhaya Libre"/>
                <a:cs typeface="Abhaya Libre"/>
                <a:sym typeface="Abhaya Libre"/>
              </a:rPr>
              <a:t>review_rating</a:t>
            </a:r>
            <a:endParaRPr b="1" sz="2000">
              <a:solidFill>
                <a:schemeClr val="dk1"/>
              </a:solidFill>
              <a:latin typeface="Abhaya Libre"/>
              <a:ea typeface="Abhaya Libre"/>
              <a:cs typeface="Abhaya Libre"/>
              <a:sym typeface="Abhaya Libre"/>
            </a:endParaRPr>
          </a:p>
        </p:txBody>
      </p:sp>
      <p:sp>
        <p:nvSpPr>
          <p:cNvPr id="650" name="Google Shape;650;p65"/>
          <p:cNvSpPr/>
          <p:nvPr/>
        </p:nvSpPr>
        <p:spPr>
          <a:xfrm>
            <a:off x="4769539" y="2512327"/>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647" name="Google Shape;647;p65"/>
          <p:cNvSpPr/>
          <p:nvPr/>
        </p:nvSpPr>
        <p:spPr>
          <a:xfrm>
            <a:off x="4769539" y="897100"/>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652" name="Google Shape;652;p65"/>
          <p:cNvSpPr txBox="1"/>
          <p:nvPr/>
        </p:nvSpPr>
        <p:spPr>
          <a:xfrm>
            <a:off x="1100799" y="2578250"/>
            <a:ext cx="25146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Room/Property Type</a:t>
            </a:r>
            <a:endParaRPr b="1" sz="2000">
              <a:solidFill>
                <a:schemeClr val="dk1"/>
              </a:solidFill>
              <a:latin typeface="Abhaya Libre"/>
              <a:ea typeface="Abhaya Libre"/>
              <a:cs typeface="Abhaya Libre"/>
              <a:sym typeface="Abhaya Libre"/>
            </a:endParaRPr>
          </a:p>
        </p:txBody>
      </p:sp>
      <p:sp>
        <p:nvSpPr>
          <p:cNvPr id="653" name="Google Shape;653;p65"/>
          <p:cNvSpPr txBox="1"/>
          <p:nvPr/>
        </p:nvSpPr>
        <p:spPr>
          <a:xfrm>
            <a:off x="5477997" y="968200"/>
            <a:ext cx="28785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guestsPerBed</a:t>
            </a:r>
            <a:endParaRPr b="1" sz="2000">
              <a:solidFill>
                <a:schemeClr val="dk1"/>
              </a:solidFill>
              <a:latin typeface="Abhaya Libre"/>
              <a:ea typeface="Abhaya Libre"/>
              <a:cs typeface="Abhaya Libre"/>
              <a:sym typeface="Abhaya Libre"/>
            </a:endParaRPr>
          </a:p>
        </p:txBody>
      </p:sp>
      <p:sp>
        <p:nvSpPr>
          <p:cNvPr id="654" name="Google Shape;654;p65"/>
          <p:cNvSpPr txBox="1"/>
          <p:nvPr/>
        </p:nvSpPr>
        <p:spPr>
          <a:xfrm>
            <a:off x="5477997" y="2578250"/>
            <a:ext cx="25146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NumberOfAmenities</a:t>
            </a:r>
            <a:endParaRPr b="1" sz="2000">
              <a:solidFill>
                <a:schemeClr val="dk1"/>
              </a:solidFill>
              <a:latin typeface="Abhaya Libre"/>
              <a:ea typeface="Abhaya Libre"/>
              <a:cs typeface="Abhaya Libre"/>
              <a:sym typeface="Abhaya Libre"/>
            </a:endParaRPr>
          </a:p>
        </p:txBody>
      </p:sp>
      <p:sp>
        <p:nvSpPr>
          <p:cNvPr id="649" name="Google Shape;649;p65"/>
          <p:cNvSpPr/>
          <p:nvPr/>
        </p:nvSpPr>
        <p:spPr>
          <a:xfrm>
            <a:off x="3684425" y="2512327"/>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655" name="Google Shape;655;p65"/>
          <p:cNvSpPr/>
          <p:nvPr/>
        </p:nvSpPr>
        <p:spPr>
          <a:xfrm>
            <a:off x="3684425" y="1702606"/>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656" name="Google Shape;656;p65"/>
          <p:cNvCxnSpPr>
            <a:stCxn id="655" idx="6"/>
            <a:endCxn id="657" idx="2"/>
          </p:cNvCxnSpPr>
          <p:nvPr/>
        </p:nvCxnSpPr>
        <p:spPr>
          <a:xfrm>
            <a:off x="4237325" y="1979056"/>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657" name="Google Shape;657;p65"/>
          <p:cNvSpPr/>
          <p:nvPr/>
        </p:nvSpPr>
        <p:spPr>
          <a:xfrm>
            <a:off x="4769539" y="1702606"/>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658" name="Google Shape;658;p65"/>
          <p:cNvSpPr txBox="1"/>
          <p:nvPr/>
        </p:nvSpPr>
        <p:spPr>
          <a:xfrm>
            <a:off x="941204" y="1773225"/>
            <a:ext cx="2674200" cy="4113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b="1" lang="en" sz="2000">
                <a:solidFill>
                  <a:schemeClr val="dk1"/>
                </a:solidFill>
                <a:latin typeface="Abhaya Libre"/>
                <a:ea typeface="Abhaya Libre"/>
                <a:cs typeface="Abhaya Libre"/>
                <a:sym typeface="Abhaya Libre"/>
              </a:rPr>
              <a:t>guestsPerBath</a:t>
            </a:r>
            <a:endParaRPr b="1" sz="2000">
              <a:solidFill>
                <a:schemeClr val="dk1"/>
              </a:solidFill>
              <a:latin typeface="Abhaya Libre"/>
              <a:ea typeface="Abhaya Libre"/>
              <a:cs typeface="Abhaya Libre"/>
              <a:sym typeface="Abhaya Libre"/>
            </a:endParaRPr>
          </a:p>
        </p:txBody>
      </p:sp>
      <p:sp>
        <p:nvSpPr>
          <p:cNvPr id="659" name="Google Shape;659;p65"/>
          <p:cNvSpPr txBox="1"/>
          <p:nvPr/>
        </p:nvSpPr>
        <p:spPr>
          <a:xfrm>
            <a:off x="5477997" y="1773225"/>
            <a:ext cx="27222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Accommodates</a:t>
            </a:r>
            <a:endParaRPr b="1" sz="2000">
              <a:solidFill>
                <a:schemeClr val="dk1"/>
              </a:solidFill>
              <a:latin typeface="Abhaya Libre"/>
              <a:ea typeface="Abhaya Libre"/>
              <a:cs typeface="Abhaya Libre"/>
              <a:sym typeface="Abhaya Libre"/>
            </a:endParaRPr>
          </a:p>
        </p:txBody>
      </p:sp>
      <p:cxnSp>
        <p:nvCxnSpPr>
          <p:cNvPr id="660" name="Google Shape;660;p65"/>
          <p:cNvCxnSpPr>
            <a:stCxn id="647" idx="4"/>
            <a:endCxn id="655" idx="0"/>
          </p:cNvCxnSpPr>
          <p:nvPr/>
        </p:nvCxnSpPr>
        <p:spPr>
          <a:xfrm rot="5400000">
            <a:off x="4377139" y="1033750"/>
            <a:ext cx="252600" cy="1085100"/>
          </a:xfrm>
          <a:prstGeom prst="bentConnector3">
            <a:avLst>
              <a:gd fmla="val 50010" name="adj1"/>
            </a:avLst>
          </a:prstGeom>
          <a:noFill/>
          <a:ln cap="flat" cmpd="sng" w="9525">
            <a:solidFill>
              <a:schemeClr val="dk1"/>
            </a:solidFill>
            <a:prstDash val="solid"/>
            <a:round/>
            <a:headEnd len="med" w="med" type="none"/>
            <a:tailEnd len="med" w="med" type="none"/>
          </a:ln>
        </p:spPr>
      </p:cxnSp>
      <p:cxnSp>
        <p:nvCxnSpPr>
          <p:cNvPr id="661" name="Google Shape;661;p65"/>
          <p:cNvCxnSpPr>
            <a:stCxn id="657" idx="4"/>
            <a:endCxn id="649" idx="0"/>
          </p:cNvCxnSpPr>
          <p:nvPr/>
        </p:nvCxnSpPr>
        <p:spPr>
          <a:xfrm rot="5400000">
            <a:off x="4375039" y="1841356"/>
            <a:ext cx="256800" cy="1085100"/>
          </a:xfrm>
          <a:prstGeom prst="bentConnector3">
            <a:avLst>
              <a:gd fmla="val 50004" name="adj1"/>
            </a:avLst>
          </a:prstGeom>
          <a:noFill/>
          <a:ln cap="flat" cmpd="sng" w="9525">
            <a:solidFill>
              <a:schemeClr val="dk1"/>
            </a:solidFill>
            <a:prstDash val="solid"/>
            <a:round/>
            <a:headEnd len="med" w="med" type="none"/>
            <a:tailEnd len="med" w="med" type="none"/>
          </a:ln>
        </p:spPr>
      </p:cxnSp>
      <p:sp>
        <p:nvSpPr>
          <p:cNvPr id="662" name="Google Shape;662;p65">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5">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5">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5">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5"/>
          <p:cNvSpPr/>
          <p:nvPr/>
        </p:nvSpPr>
        <p:spPr>
          <a:xfrm>
            <a:off x="3684425" y="3317741"/>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667" name="Google Shape;667;p65"/>
          <p:cNvCxnSpPr>
            <a:stCxn id="650" idx="4"/>
            <a:endCxn id="666" idx="0"/>
          </p:cNvCxnSpPr>
          <p:nvPr/>
        </p:nvCxnSpPr>
        <p:spPr>
          <a:xfrm rot="5400000">
            <a:off x="4377139" y="2648977"/>
            <a:ext cx="252600" cy="1085100"/>
          </a:xfrm>
          <a:prstGeom prst="bentConnector3">
            <a:avLst>
              <a:gd fmla="val 49991" name="adj1"/>
            </a:avLst>
          </a:prstGeom>
          <a:noFill/>
          <a:ln cap="flat" cmpd="sng" w="9525">
            <a:solidFill>
              <a:schemeClr val="dk1"/>
            </a:solidFill>
            <a:prstDash val="solid"/>
            <a:round/>
            <a:headEnd len="med" w="med" type="none"/>
            <a:tailEnd len="med" w="med" type="none"/>
          </a:ln>
        </p:spPr>
      </p:cxnSp>
      <p:grpSp>
        <p:nvGrpSpPr>
          <p:cNvPr id="668" name="Google Shape;668;p65"/>
          <p:cNvGrpSpPr/>
          <p:nvPr/>
        </p:nvGrpSpPr>
        <p:grpSpPr>
          <a:xfrm>
            <a:off x="3830193" y="1845070"/>
            <a:ext cx="267945" cy="267945"/>
            <a:chOff x="4087107" y="2711822"/>
            <a:chExt cx="316047" cy="316047"/>
          </a:xfrm>
        </p:grpSpPr>
        <p:sp>
          <p:nvSpPr>
            <p:cNvPr id="669" name="Google Shape;669;p65"/>
            <p:cNvSpPr/>
            <p:nvPr/>
          </p:nvSpPr>
          <p:spPr>
            <a:xfrm>
              <a:off x="4347501" y="2711822"/>
              <a:ext cx="55654" cy="55654"/>
            </a:xfrm>
            <a:custGeom>
              <a:rect b="b" l="l" r="r" t="t"/>
              <a:pathLst>
                <a:path extrusionOk="0" h="1644" w="1644">
                  <a:moveTo>
                    <a:pt x="834" y="524"/>
                  </a:moveTo>
                  <a:cubicBezTo>
                    <a:pt x="977" y="524"/>
                    <a:pt x="1096" y="667"/>
                    <a:pt x="1096" y="810"/>
                  </a:cubicBezTo>
                  <a:cubicBezTo>
                    <a:pt x="1096" y="953"/>
                    <a:pt x="977" y="1096"/>
                    <a:pt x="834" y="1096"/>
                  </a:cubicBezTo>
                  <a:cubicBezTo>
                    <a:pt x="667" y="1096"/>
                    <a:pt x="548" y="953"/>
                    <a:pt x="548" y="810"/>
                  </a:cubicBezTo>
                  <a:cubicBezTo>
                    <a:pt x="548" y="667"/>
                    <a:pt x="667" y="524"/>
                    <a:pt x="834" y="524"/>
                  </a:cubicBezTo>
                  <a:close/>
                  <a:moveTo>
                    <a:pt x="834" y="1"/>
                  </a:moveTo>
                  <a:cubicBezTo>
                    <a:pt x="381" y="1"/>
                    <a:pt x="0" y="358"/>
                    <a:pt x="0" y="810"/>
                  </a:cubicBezTo>
                  <a:cubicBezTo>
                    <a:pt x="0" y="1263"/>
                    <a:pt x="381" y="1644"/>
                    <a:pt x="834" y="1644"/>
                  </a:cubicBezTo>
                  <a:cubicBezTo>
                    <a:pt x="1286" y="1644"/>
                    <a:pt x="1643" y="1263"/>
                    <a:pt x="1643" y="810"/>
                  </a:cubicBezTo>
                  <a:cubicBezTo>
                    <a:pt x="1643" y="358"/>
                    <a:pt x="1286"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5"/>
            <p:cNvSpPr/>
            <p:nvPr/>
          </p:nvSpPr>
          <p:spPr>
            <a:xfrm>
              <a:off x="4087107" y="2711822"/>
              <a:ext cx="316047" cy="316047"/>
            </a:xfrm>
            <a:custGeom>
              <a:rect b="b" l="l" r="r" t="t"/>
              <a:pathLst>
                <a:path extrusionOk="0" h="9336" w="9336">
                  <a:moveTo>
                    <a:pt x="3572" y="4573"/>
                  </a:moveTo>
                  <a:lnTo>
                    <a:pt x="3572" y="5502"/>
                  </a:lnTo>
                  <a:lnTo>
                    <a:pt x="548" y="5502"/>
                  </a:lnTo>
                  <a:lnTo>
                    <a:pt x="548" y="5406"/>
                  </a:lnTo>
                  <a:cubicBezTo>
                    <a:pt x="548" y="4954"/>
                    <a:pt x="905" y="4573"/>
                    <a:pt x="1358" y="4573"/>
                  </a:cubicBezTo>
                  <a:close/>
                  <a:moveTo>
                    <a:pt x="7978" y="4573"/>
                  </a:moveTo>
                  <a:cubicBezTo>
                    <a:pt x="8430" y="4573"/>
                    <a:pt x="8788" y="4954"/>
                    <a:pt x="8788" y="5406"/>
                  </a:cubicBezTo>
                  <a:lnTo>
                    <a:pt x="8788" y="5502"/>
                  </a:lnTo>
                  <a:lnTo>
                    <a:pt x="5763" y="5502"/>
                  </a:lnTo>
                  <a:lnTo>
                    <a:pt x="5763" y="4573"/>
                  </a:lnTo>
                  <a:close/>
                  <a:moveTo>
                    <a:pt x="5215" y="4573"/>
                  </a:moveTo>
                  <a:lnTo>
                    <a:pt x="5215" y="6597"/>
                  </a:lnTo>
                  <a:lnTo>
                    <a:pt x="4120" y="6597"/>
                  </a:lnTo>
                  <a:lnTo>
                    <a:pt x="4120" y="4573"/>
                  </a:lnTo>
                  <a:close/>
                  <a:moveTo>
                    <a:pt x="8240" y="6049"/>
                  </a:moveTo>
                  <a:lnTo>
                    <a:pt x="8240" y="6859"/>
                  </a:lnTo>
                  <a:cubicBezTo>
                    <a:pt x="8240" y="7335"/>
                    <a:pt x="7883" y="7693"/>
                    <a:pt x="7430" y="7693"/>
                  </a:cubicBezTo>
                  <a:lnTo>
                    <a:pt x="1905" y="7693"/>
                  </a:lnTo>
                  <a:cubicBezTo>
                    <a:pt x="1691" y="7693"/>
                    <a:pt x="1477" y="7597"/>
                    <a:pt x="1334" y="7454"/>
                  </a:cubicBezTo>
                  <a:cubicBezTo>
                    <a:pt x="1167" y="7288"/>
                    <a:pt x="1096" y="7097"/>
                    <a:pt x="1096" y="6883"/>
                  </a:cubicBezTo>
                  <a:lnTo>
                    <a:pt x="1096" y="6049"/>
                  </a:lnTo>
                  <a:lnTo>
                    <a:pt x="3572" y="6049"/>
                  </a:lnTo>
                  <a:lnTo>
                    <a:pt x="3572" y="7145"/>
                  </a:lnTo>
                  <a:lnTo>
                    <a:pt x="5763" y="7145"/>
                  </a:lnTo>
                  <a:lnTo>
                    <a:pt x="5763" y="6049"/>
                  </a:lnTo>
                  <a:close/>
                  <a:moveTo>
                    <a:pt x="2643" y="1"/>
                  </a:moveTo>
                  <a:cubicBezTo>
                    <a:pt x="2024" y="1"/>
                    <a:pt x="1548" y="477"/>
                    <a:pt x="1548" y="1096"/>
                  </a:cubicBezTo>
                  <a:lnTo>
                    <a:pt x="1548" y="4025"/>
                  </a:lnTo>
                  <a:lnTo>
                    <a:pt x="1358" y="4025"/>
                  </a:lnTo>
                  <a:cubicBezTo>
                    <a:pt x="619" y="4025"/>
                    <a:pt x="0" y="4644"/>
                    <a:pt x="0" y="5406"/>
                  </a:cubicBezTo>
                  <a:lnTo>
                    <a:pt x="0" y="6049"/>
                  </a:lnTo>
                  <a:lnTo>
                    <a:pt x="548" y="6049"/>
                  </a:lnTo>
                  <a:lnTo>
                    <a:pt x="548" y="6883"/>
                  </a:lnTo>
                  <a:cubicBezTo>
                    <a:pt x="548" y="7240"/>
                    <a:pt x="691" y="7573"/>
                    <a:pt x="953" y="7835"/>
                  </a:cubicBezTo>
                  <a:cubicBezTo>
                    <a:pt x="1215" y="8097"/>
                    <a:pt x="1548" y="8240"/>
                    <a:pt x="1905" y="8240"/>
                  </a:cubicBezTo>
                  <a:lnTo>
                    <a:pt x="1905" y="8526"/>
                  </a:lnTo>
                  <a:cubicBezTo>
                    <a:pt x="1905" y="8669"/>
                    <a:pt x="1786" y="8788"/>
                    <a:pt x="1643" y="8788"/>
                  </a:cubicBezTo>
                  <a:lnTo>
                    <a:pt x="1096" y="8788"/>
                  </a:lnTo>
                  <a:lnTo>
                    <a:pt x="1096" y="9336"/>
                  </a:lnTo>
                  <a:lnTo>
                    <a:pt x="1643" y="9336"/>
                  </a:lnTo>
                  <a:cubicBezTo>
                    <a:pt x="2096" y="9336"/>
                    <a:pt x="2453" y="8979"/>
                    <a:pt x="2453" y="8526"/>
                  </a:cubicBezTo>
                  <a:lnTo>
                    <a:pt x="2453" y="8240"/>
                  </a:lnTo>
                  <a:lnTo>
                    <a:pt x="6882" y="8240"/>
                  </a:lnTo>
                  <a:lnTo>
                    <a:pt x="6882" y="8526"/>
                  </a:lnTo>
                  <a:cubicBezTo>
                    <a:pt x="6882" y="8979"/>
                    <a:pt x="7240" y="9336"/>
                    <a:pt x="7692" y="9336"/>
                  </a:cubicBezTo>
                  <a:lnTo>
                    <a:pt x="8240" y="9336"/>
                  </a:lnTo>
                  <a:lnTo>
                    <a:pt x="8240" y="8788"/>
                  </a:lnTo>
                  <a:lnTo>
                    <a:pt x="7692" y="8788"/>
                  </a:lnTo>
                  <a:cubicBezTo>
                    <a:pt x="7549" y="8788"/>
                    <a:pt x="7430" y="8669"/>
                    <a:pt x="7430" y="8526"/>
                  </a:cubicBezTo>
                  <a:lnTo>
                    <a:pt x="7430" y="8240"/>
                  </a:lnTo>
                  <a:cubicBezTo>
                    <a:pt x="8168" y="8240"/>
                    <a:pt x="8788" y="7621"/>
                    <a:pt x="8788" y="6859"/>
                  </a:cubicBezTo>
                  <a:lnTo>
                    <a:pt x="8788" y="6049"/>
                  </a:lnTo>
                  <a:lnTo>
                    <a:pt x="9335" y="6049"/>
                  </a:lnTo>
                  <a:lnTo>
                    <a:pt x="9335" y="5406"/>
                  </a:lnTo>
                  <a:cubicBezTo>
                    <a:pt x="9335" y="4644"/>
                    <a:pt x="8740" y="4025"/>
                    <a:pt x="7978" y="4025"/>
                  </a:cubicBezTo>
                  <a:lnTo>
                    <a:pt x="3191" y="4025"/>
                  </a:lnTo>
                  <a:lnTo>
                    <a:pt x="3191" y="3477"/>
                  </a:lnTo>
                  <a:lnTo>
                    <a:pt x="2643" y="3477"/>
                  </a:lnTo>
                  <a:lnTo>
                    <a:pt x="2643" y="4025"/>
                  </a:lnTo>
                  <a:lnTo>
                    <a:pt x="2096" y="4025"/>
                  </a:lnTo>
                  <a:lnTo>
                    <a:pt x="2096" y="1096"/>
                  </a:lnTo>
                  <a:cubicBezTo>
                    <a:pt x="2096" y="786"/>
                    <a:pt x="2334" y="548"/>
                    <a:pt x="2643" y="548"/>
                  </a:cubicBezTo>
                  <a:cubicBezTo>
                    <a:pt x="2929" y="548"/>
                    <a:pt x="3191" y="786"/>
                    <a:pt x="3191" y="1096"/>
                  </a:cubicBezTo>
                  <a:lnTo>
                    <a:pt x="3191" y="1453"/>
                  </a:lnTo>
                  <a:lnTo>
                    <a:pt x="2643" y="1453"/>
                  </a:lnTo>
                  <a:lnTo>
                    <a:pt x="2643" y="2001"/>
                  </a:lnTo>
                  <a:lnTo>
                    <a:pt x="4287" y="2001"/>
                  </a:lnTo>
                  <a:lnTo>
                    <a:pt x="4287" y="1453"/>
                  </a:lnTo>
                  <a:lnTo>
                    <a:pt x="3739" y="1453"/>
                  </a:lnTo>
                  <a:lnTo>
                    <a:pt x="3739" y="1096"/>
                  </a:lnTo>
                  <a:cubicBezTo>
                    <a:pt x="3739" y="477"/>
                    <a:pt x="3239" y="1"/>
                    <a:pt x="2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5"/>
            <p:cNvSpPr/>
            <p:nvPr/>
          </p:nvSpPr>
          <p:spPr>
            <a:xfrm>
              <a:off x="4270080" y="2773908"/>
              <a:ext cx="55687" cy="55654"/>
            </a:xfrm>
            <a:custGeom>
              <a:rect b="b" l="l" r="r" t="t"/>
              <a:pathLst>
                <a:path extrusionOk="0" h="1644" w="1645">
                  <a:moveTo>
                    <a:pt x="811" y="548"/>
                  </a:moveTo>
                  <a:cubicBezTo>
                    <a:pt x="977" y="548"/>
                    <a:pt x="1096" y="667"/>
                    <a:pt x="1096" y="834"/>
                  </a:cubicBezTo>
                  <a:cubicBezTo>
                    <a:pt x="1096" y="977"/>
                    <a:pt x="977" y="1096"/>
                    <a:pt x="811" y="1096"/>
                  </a:cubicBezTo>
                  <a:cubicBezTo>
                    <a:pt x="668" y="1096"/>
                    <a:pt x="549" y="977"/>
                    <a:pt x="549" y="834"/>
                  </a:cubicBezTo>
                  <a:cubicBezTo>
                    <a:pt x="549" y="691"/>
                    <a:pt x="668" y="548"/>
                    <a:pt x="811" y="548"/>
                  </a:cubicBezTo>
                  <a:close/>
                  <a:moveTo>
                    <a:pt x="811" y="0"/>
                  </a:moveTo>
                  <a:cubicBezTo>
                    <a:pt x="358" y="0"/>
                    <a:pt x="1" y="381"/>
                    <a:pt x="1" y="834"/>
                  </a:cubicBezTo>
                  <a:cubicBezTo>
                    <a:pt x="1" y="1286"/>
                    <a:pt x="358" y="1643"/>
                    <a:pt x="811" y="1643"/>
                  </a:cubicBezTo>
                  <a:cubicBezTo>
                    <a:pt x="1263" y="1643"/>
                    <a:pt x="1644" y="1286"/>
                    <a:pt x="1644" y="834"/>
                  </a:cubicBezTo>
                  <a:cubicBezTo>
                    <a:pt x="1644" y="381"/>
                    <a:pt x="1263" y="0"/>
                    <a:pt x="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65"/>
          <p:cNvGrpSpPr/>
          <p:nvPr/>
        </p:nvGrpSpPr>
        <p:grpSpPr>
          <a:xfrm>
            <a:off x="4884259" y="2654818"/>
            <a:ext cx="267936" cy="267905"/>
            <a:chOff x="6757968" y="1492083"/>
            <a:chExt cx="316859" cy="316859"/>
          </a:xfrm>
        </p:grpSpPr>
        <p:sp>
          <p:nvSpPr>
            <p:cNvPr id="673" name="Google Shape;673;p65"/>
            <p:cNvSpPr/>
            <p:nvPr/>
          </p:nvSpPr>
          <p:spPr>
            <a:xfrm>
              <a:off x="6795849" y="1642016"/>
              <a:ext cx="129824" cy="129824"/>
            </a:xfrm>
            <a:custGeom>
              <a:rect b="b" l="l" r="r" t="t"/>
              <a:pathLst>
                <a:path extrusionOk="0" h="3835" w="3835">
                  <a:moveTo>
                    <a:pt x="1906" y="549"/>
                  </a:moveTo>
                  <a:cubicBezTo>
                    <a:pt x="2668" y="549"/>
                    <a:pt x="3287" y="1168"/>
                    <a:pt x="3287" y="1930"/>
                  </a:cubicBezTo>
                  <a:cubicBezTo>
                    <a:pt x="3287" y="2668"/>
                    <a:pt x="2668" y="3287"/>
                    <a:pt x="1906" y="3287"/>
                  </a:cubicBezTo>
                  <a:cubicBezTo>
                    <a:pt x="1144" y="3287"/>
                    <a:pt x="548" y="2668"/>
                    <a:pt x="548" y="1930"/>
                  </a:cubicBezTo>
                  <a:cubicBezTo>
                    <a:pt x="548" y="1168"/>
                    <a:pt x="1144" y="549"/>
                    <a:pt x="1906" y="549"/>
                  </a:cubicBezTo>
                  <a:close/>
                  <a:moveTo>
                    <a:pt x="1906" y="1"/>
                  </a:moveTo>
                  <a:cubicBezTo>
                    <a:pt x="858" y="1"/>
                    <a:pt x="1" y="858"/>
                    <a:pt x="1" y="1930"/>
                  </a:cubicBezTo>
                  <a:cubicBezTo>
                    <a:pt x="1" y="2978"/>
                    <a:pt x="858" y="3835"/>
                    <a:pt x="1906" y="3835"/>
                  </a:cubicBezTo>
                  <a:cubicBezTo>
                    <a:pt x="2954" y="3835"/>
                    <a:pt x="3835" y="2978"/>
                    <a:pt x="3835" y="1930"/>
                  </a:cubicBezTo>
                  <a:cubicBezTo>
                    <a:pt x="3835" y="858"/>
                    <a:pt x="2954" y="1"/>
                    <a:pt x="1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5"/>
            <p:cNvSpPr/>
            <p:nvPr/>
          </p:nvSpPr>
          <p:spPr>
            <a:xfrm>
              <a:off x="6832951" y="1679118"/>
              <a:ext cx="55654" cy="55654"/>
            </a:xfrm>
            <a:custGeom>
              <a:rect b="b" l="l" r="r" t="t"/>
              <a:pathLst>
                <a:path extrusionOk="0" h="1644" w="1644">
                  <a:moveTo>
                    <a:pt x="810" y="548"/>
                  </a:moveTo>
                  <a:cubicBezTo>
                    <a:pt x="953" y="548"/>
                    <a:pt x="1096" y="667"/>
                    <a:pt x="1096" y="834"/>
                  </a:cubicBezTo>
                  <a:cubicBezTo>
                    <a:pt x="1096" y="977"/>
                    <a:pt x="953" y="1096"/>
                    <a:pt x="810" y="1096"/>
                  </a:cubicBezTo>
                  <a:cubicBezTo>
                    <a:pt x="667" y="1096"/>
                    <a:pt x="548" y="977"/>
                    <a:pt x="548" y="834"/>
                  </a:cubicBezTo>
                  <a:cubicBezTo>
                    <a:pt x="548" y="667"/>
                    <a:pt x="667" y="548"/>
                    <a:pt x="810" y="548"/>
                  </a:cubicBezTo>
                  <a:close/>
                  <a:moveTo>
                    <a:pt x="810" y="0"/>
                  </a:moveTo>
                  <a:cubicBezTo>
                    <a:pt x="357" y="0"/>
                    <a:pt x="0" y="381"/>
                    <a:pt x="0" y="834"/>
                  </a:cubicBezTo>
                  <a:cubicBezTo>
                    <a:pt x="0" y="1286"/>
                    <a:pt x="357" y="1644"/>
                    <a:pt x="810" y="1644"/>
                  </a:cubicBezTo>
                  <a:cubicBezTo>
                    <a:pt x="1262" y="1644"/>
                    <a:pt x="1643" y="1262"/>
                    <a:pt x="1643" y="834"/>
                  </a:cubicBezTo>
                  <a:cubicBezTo>
                    <a:pt x="1643" y="381"/>
                    <a:pt x="1262" y="0"/>
                    <a:pt x="8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5"/>
            <p:cNvSpPr/>
            <p:nvPr/>
          </p:nvSpPr>
          <p:spPr>
            <a:xfrm>
              <a:off x="6757968" y="1492083"/>
              <a:ext cx="316859" cy="316859"/>
            </a:xfrm>
            <a:custGeom>
              <a:rect b="b" l="l" r="r" t="t"/>
              <a:pathLst>
                <a:path extrusionOk="0" h="9360" w="9360">
                  <a:moveTo>
                    <a:pt x="3739" y="548"/>
                  </a:moveTo>
                  <a:cubicBezTo>
                    <a:pt x="3882" y="548"/>
                    <a:pt x="4025" y="691"/>
                    <a:pt x="4025" y="834"/>
                  </a:cubicBezTo>
                  <a:cubicBezTo>
                    <a:pt x="4025" y="1001"/>
                    <a:pt x="3882" y="1120"/>
                    <a:pt x="3739" y="1120"/>
                  </a:cubicBezTo>
                  <a:lnTo>
                    <a:pt x="2334" y="1120"/>
                  </a:lnTo>
                  <a:cubicBezTo>
                    <a:pt x="2168" y="1120"/>
                    <a:pt x="2049" y="1001"/>
                    <a:pt x="2049" y="834"/>
                  </a:cubicBezTo>
                  <a:cubicBezTo>
                    <a:pt x="2025" y="691"/>
                    <a:pt x="2168" y="548"/>
                    <a:pt x="2334" y="548"/>
                  </a:cubicBezTo>
                  <a:close/>
                  <a:moveTo>
                    <a:pt x="4287" y="1667"/>
                  </a:moveTo>
                  <a:cubicBezTo>
                    <a:pt x="4454" y="1667"/>
                    <a:pt x="4573" y="1810"/>
                    <a:pt x="4573" y="1977"/>
                  </a:cubicBezTo>
                  <a:cubicBezTo>
                    <a:pt x="4573" y="2120"/>
                    <a:pt x="4454" y="2263"/>
                    <a:pt x="4287" y="2263"/>
                  </a:cubicBezTo>
                  <a:lnTo>
                    <a:pt x="1763" y="2263"/>
                  </a:lnTo>
                  <a:cubicBezTo>
                    <a:pt x="1596" y="2263"/>
                    <a:pt x="1477" y="2120"/>
                    <a:pt x="1477" y="1977"/>
                  </a:cubicBezTo>
                  <a:cubicBezTo>
                    <a:pt x="1477" y="1810"/>
                    <a:pt x="1596" y="1667"/>
                    <a:pt x="1763" y="1667"/>
                  </a:cubicBezTo>
                  <a:close/>
                  <a:moveTo>
                    <a:pt x="4406" y="2810"/>
                  </a:moveTo>
                  <a:lnTo>
                    <a:pt x="4406" y="3334"/>
                  </a:lnTo>
                  <a:lnTo>
                    <a:pt x="572" y="3334"/>
                  </a:lnTo>
                  <a:lnTo>
                    <a:pt x="572" y="2810"/>
                  </a:lnTo>
                  <a:close/>
                  <a:moveTo>
                    <a:pt x="5502" y="2810"/>
                  </a:moveTo>
                  <a:lnTo>
                    <a:pt x="5502" y="3358"/>
                  </a:lnTo>
                  <a:lnTo>
                    <a:pt x="4954" y="3358"/>
                  </a:lnTo>
                  <a:lnTo>
                    <a:pt x="4954" y="2810"/>
                  </a:lnTo>
                  <a:close/>
                  <a:moveTo>
                    <a:pt x="8812" y="3906"/>
                  </a:moveTo>
                  <a:lnTo>
                    <a:pt x="8812" y="4978"/>
                  </a:lnTo>
                  <a:lnTo>
                    <a:pt x="8240" y="4978"/>
                  </a:lnTo>
                  <a:lnTo>
                    <a:pt x="8240" y="4430"/>
                  </a:lnTo>
                  <a:lnTo>
                    <a:pt x="7693" y="4430"/>
                  </a:lnTo>
                  <a:lnTo>
                    <a:pt x="7693" y="4978"/>
                  </a:lnTo>
                  <a:lnTo>
                    <a:pt x="7145" y="4978"/>
                  </a:lnTo>
                  <a:lnTo>
                    <a:pt x="7145" y="4430"/>
                  </a:lnTo>
                  <a:lnTo>
                    <a:pt x="6597" y="4430"/>
                  </a:lnTo>
                  <a:lnTo>
                    <a:pt x="6597" y="4978"/>
                  </a:lnTo>
                  <a:lnTo>
                    <a:pt x="6026" y="4978"/>
                  </a:lnTo>
                  <a:lnTo>
                    <a:pt x="6026" y="3906"/>
                  </a:lnTo>
                  <a:close/>
                  <a:moveTo>
                    <a:pt x="7693" y="5525"/>
                  </a:moveTo>
                  <a:lnTo>
                    <a:pt x="7693" y="5835"/>
                  </a:lnTo>
                  <a:cubicBezTo>
                    <a:pt x="7693" y="5978"/>
                    <a:pt x="7573" y="6097"/>
                    <a:pt x="7431" y="6097"/>
                  </a:cubicBezTo>
                  <a:cubicBezTo>
                    <a:pt x="7264" y="6097"/>
                    <a:pt x="7145" y="5978"/>
                    <a:pt x="7145" y="5835"/>
                  </a:cubicBezTo>
                  <a:lnTo>
                    <a:pt x="7145" y="5525"/>
                  </a:lnTo>
                  <a:close/>
                  <a:moveTo>
                    <a:pt x="8812" y="5525"/>
                  </a:moveTo>
                  <a:lnTo>
                    <a:pt x="8812" y="7716"/>
                  </a:lnTo>
                  <a:lnTo>
                    <a:pt x="6026" y="7716"/>
                  </a:lnTo>
                  <a:lnTo>
                    <a:pt x="6026" y="5525"/>
                  </a:lnTo>
                  <a:lnTo>
                    <a:pt x="6597" y="5525"/>
                  </a:lnTo>
                  <a:lnTo>
                    <a:pt x="6597" y="5811"/>
                  </a:lnTo>
                  <a:cubicBezTo>
                    <a:pt x="6597" y="6287"/>
                    <a:pt x="6978" y="6645"/>
                    <a:pt x="7431" y="6645"/>
                  </a:cubicBezTo>
                  <a:cubicBezTo>
                    <a:pt x="7883" y="6645"/>
                    <a:pt x="8240" y="6264"/>
                    <a:pt x="8240" y="5811"/>
                  </a:cubicBezTo>
                  <a:lnTo>
                    <a:pt x="8240" y="5525"/>
                  </a:lnTo>
                  <a:close/>
                  <a:moveTo>
                    <a:pt x="5502" y="3906"/>
                  </a:moveTo>
                  <a:lnTo>
                    <a:pt x="5502" y="8812"/>
                  </a:lnTo>
                  <a:lnTo>
                    <a:pt x="572" y="8812"/>
                  </a:lnTo>
                  <a:lnTo>
                    <a:pt x="572" y="3906"/>
                  </a:lnTo>
                  <a:close/>
                  <a:moveTo>
                    <a:pt x="8812" y="8264"/>
                  </a:moveTo>
                  <a:lnTo>
                    <a:pt x="8812" y="8812"/>
                  </a:lnTo>
                  <a:lnTo>
                    <a:pt x="6049" y="8812"/>
                  </a:lnTo>
                  <a:lnTo>
                    <a:pt x="6049" y="8264"/>
                  </a:lnTo>
                  <a:close/>
                  <a:moveTo>
                    <a:pt x="2334" y="0"/>
                  </a:moveTo>
                  <a:cubicBezTo>
                    <a:pt x="1858" y="0"/>
                    <a:pt x="1477" y="381"/>
                    <a:pt x="1477" y="834"/>
                  </a:cubicBezTo>
                  <a:cubicBezTo>
                    <a:pt x="1477" y="953"/>
                    <a:pt x="1501" y="1072"/>
                    <a:pt x="1548" y="1167"/>
                  </a:cubicBezTo>
                  <a:cubicBezTo>
                    <a:pt x="1191" y="1263"/>
                    <a:pt x="929" y="1572"/>
                    <a:pt x="929" y="1977"/>
                  </a:cubicBezTo>
                  <a:cubicBezTo>
                    <a:pt x="929" y="2072"/>
                    <a:pt x="929" y="2167"/>
                    <a:pt x="977" y="2263"/>
                  </a:cubicBezTo>
                  <a:lnTo>
                    <a:pt x="0" y="2263"/>
                  </a:lnTo>
                  <a:lnTo>
                    <a:pt x="0" y="9359"/>
                  </a:lnTo>
                  <a:lnTo>
                    <a:pt x="9360" y="9359"/>
                  </a:lnTo>
                  <a:lnTo>
                    <a:pt x="9360" y="3358"/>
                  </a:lnTo>
                  <a:lnTo>
                    <a:pt x="6049" y="3358"/>
                  </a:lnTo>
                  <a:lnTo>
                    <a:pt x="6049" y="2263"/>
                  </a:lnTo>
                  <a:lnTo>
                    <a:pt x="5073" y="2263"/>
                  </a:lnTo>
                  <a:cubicBezTo>
                    <a:pt x="5121" y="2167"/>
                    <a:pt x="5121" y="2072"/>
                    <a:pt x="5121" y="1977"/>
                  </a:cubicBezTo>
                  <a:cubicBezTo>
                    <a:pt x="5121" y="1572"/>
                    <a:pt x="4859" y="1263"/>
                    <a:pt x="4501" y="1167"/>
                  </a:cubicBezTo>
                  <a:cubicBezTo>
                    <a:pt x="4549" y="1072"/>
                    <a:pt x="4573" y="953"/>
                    <a:pt x="4573" y="834"/>
                  </a:cubicBezTo>
                  <a:cubicBezTo>
                    <a:pt x="4573" y="381"/>
                    <a:pt x="4192" y="0"/>
                    <a:pt x="3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65"/>
          <p:cNvSpPr txBox="1"/>
          <p:nvPr/>
        </p:nvSpPr>
        <p:spPr>
          <a:xfrm>
            <a:off x="0" y="3383275"/>
            <a:ext cx="3615600" cy="59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900">
                <a:solidFill>
                  <a:schemeClr val="dk1"/>
                </a:solidFill>
                <a:latin typeface="Abhaya Libre"/>
                <a:ea typeface="Abhaya Libre"/>
                <a:cs typeface="Abhaya Libre"/>
                <a:sym typeface="Abhaya Libre"/>
              </a:rPr>
              <a:t>neighbourhood_group_cleansed</a:t>
            </a:r>
            <a:endParaRPr b="1" sz="1900">
              <a:solidFill>
                <a:schemeClr val="dk1"/>
              </a:solidFill>
              <a:latin typeface="Abhaya Libre"/>
              <a:ea typeface="Abhaya Libre"/>
              <a:cs typeface="Abhaya Libre"/>
              <a:sym typeface="Abhaya Libre"/>
            </a:endParaRPr>
          </a:p>
        </p:txBody>
      </p:sp>
      <p:grpSp>
        <p:nvGrpSpPr>
          <p:cNvPr id="677" name="Google Shape;677;p65"/>
          <p:cNvGrpSpPr/>
          <p:nvPr/>
        </p:nvGrpSpPr>
        <p:grpSpPr>
          <a:xfrm>
            <a:off x="4912022" y="1017443"/>
            <a:ext cx="267959" cy="267927"/>
            <a:chOff x="791925" y="1492525"/>
            <a:chExt cx="315098" cy="315098"/>
          </a:xfrm>
        </p:grpSpPr>
        <p:sp>
          <p:nvSpPr>
            <p:cNvPr id="678" name="Google Shape;678;p65"/>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5"/>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65"/>
          <p:cNvGrpSpPr/>
          <p:nvPr/>
        </p:nvGrpSpPr>
        <p:grpSpPr>
          <a:xfrm>
            <a:off x="3805745" y="2630735"/>
            <a:ext cx="316859" cy="316047"/>
            <a:chOff x="3373632" y="2711822"/>
            <a:chExt cx="316859" cy="316047"/>
          </a:xfrm>
        </p:grpSpPr>
        <p:sp>
          <p:nvSpPr>
            <p:cNvPr id="681" name="Google Shape;681;p65"/>
            <p:cNvSpPr/>
            <p:nvPr/>
          </p:nvSpPr>
          <p:spPr>
            <a:xfrm>
              <a:off x="3373632" y="2711822"/>
              <a:ext cx="316859" cy="316047"/>
            </a:xfrm>
            <a:custGeom>
              <a:rect b="b" l="l" r="r" t="t"/>
              <a:pathLst>
                <a:path extrusionOk="0" h="9336" w="9360">
                  <a:moveTo>
                    <a:pt x="4882" y="548"/>
                  </a:moveTo>
                  <a:lnTo>
                    <a:pt x="6025" y="1572"/>
                  </a:lnTo>
                  <a:lnTo>
                    <a:pt x="6025" y="2715"/>
                  </a:lnTo>
                  <a:lnTo>
                    <a:pt x="4882" y="3763"/>
                  </a:lnTo>
                  <a:lnTo>
                    <a:pt x="548" y="3763"/>
                  </a:lnTo>
                  <a:lnTo>
                    <a:pt x="548" y="548"/>
                  </a:lnTo>
                  <a:close/>
                  <a:moveTo>
                    <a:pt x="7430" y="7145"/>
                  </a:moveTo>
                  <a:cubicBezTo>
                    <a:pt x="7597" y="7145"/>
                    <a:pt x="7716" y="7264"/>
                    <a:pt x="7716" y="7431"/>
                  </a:cubicBezTo>
                  <a:cubicBezTo>
                    <a:pt x="7716" y="7573"/>
                    <a:pt x="7597" y="7693"/>
                    <a:pt x="7430" y="7693"/>
                  </a:cubicBezTo>
                  <a:cubicBezTo>
                    <a:pt x="7287" y="7693"/>
                    <a:pt x="7168" y="7573"/>
                    <a:pt x="7168" y="7431"/>
                  </a:cubicBezTo>
                  <a:cubicBezTo>
                    <a:pt x="7168" y="7264"/>
                    <a:pt x="7287" y="7145"/>
                    <a:pt x="7430" y="7145"/>
                  </a:cubicBezTo>
                  <a:close/>
                  <a:moveTo>
                    <a:pt x="7716" y="6073"/>
                  </a:moveTo>
                  <a:cubicBezTo>
                    <a:pt x="8335" y="6216"/>
                    <a:pt x="8812" y="6764"/>
                    <a:pt x="8812" y="7431"/>
                  </a:cubicBezTo>
                  <a:cubicBezTo>
                    <a:pt x="8812" y="8169"/>
                    <a:pt x="8192" y="8788"/>
                    <a:pt x="7430" y="8788"/>
                  </a:cubicBezTo>
                  <a:cubicBezTo>
                    <a:pt x="6883" y="8788"/>
                    <a:pt x="6359" y="8431"/>
                    <a:pt x="6168" y="7907"/>
                  </a:cubicBezTo>
                  <a:lnTo>
                    <a:pt x="6097" y="7740"/>
                  </a:lnTo>
                  <a:lnTo>
                    <a:pt x="548" y="7740"/>
                  </a:lnTo>
                  <a:lnTo>
                    <a:pt x="548" y="6097"/>
                  </a:lnTo>
                  <a:lnTo>
                    <a:pt x="1096" y="6097"/>
                  </a:lnTo>
                  <a:lnTo>
                    <a:pt x="1096" y="7192"/>
                  </a:lnTo>
                  <a:lnTo>
                    <a:pt x="1643" y="7192"/>
                  </a:lnTo>
                  <a:lnTo>
                    <a:pt x="1643" y="6097"/>
                  </a:lnTo>
                  <a:lnTo>
                    <a:pt x="2191" y="6097"/>
                  </a:lnTo>
                  <a:lnTo>
                    <a:pt x="2191" y="7192"/>
                  </a:lnTo>
                  <a:lnTo>
                    <a:pt x="6073" y="7192"/>
                  </a:lnTo>
                  <a:lnTo>
                    <a:pt x="6144" y="7002"/>
                  </a:lnTo>
                  <a:cubicBezTo>
                    <a:pt x="6287" y="6526"/>
                    <a:pt x="6692" y="6168"/>
                    <a:pt x="7168" y="6073"/>
                  </a:cubicBezTo>
                  <a:lnTo>
                    <a:pt x="7168" y="6645"/>
                  </a:lnTo>
                  <a:cubicBezTo>
                    <a:pt x="6835" y="6764"/>
                    <a:pt x="6621" y="7073"/>
                    <a:pt x="6621" y="7431"/>
                  </a:cubicBezTo>
                  <a:cubicBezTo>
                    <a:pt x="6621" y="7883"/>
                    <a:pt x="6978" y="8240"/>
                    <a:pt x="7430" y="8240"/>
                  </a:cubicBezTo>
                  <a:cubicBezTo>
                    <a:pt x="7883" y="8240"/>
                    <a:pt x="8264" y="7883"/>
                    <a:pt x="8264" y="7431"/>
                  </a:cubicBezTo>
                  <a:cubicBezTo>
                    <a:pt x="8264" y="7073"/>
                    <a:pt x="8026" y="6764"/>
                    <a:pt x="7716" y="6645"/>
                  </a:cubicBezTo>
                  <a:lnTo>
                    <a:pt x="7716" y="6073"/>
                  </a:lnTo>
                  <a:close/>
                  <a:moveTo>
                    <a:pt x="0" y="1"/>
                  </a:moveTo>
                  <a:lnTo>
                    <a:pt x="0" y="4311"/>
                  </a:lnTo>
                  <a:lnTo>
                    <a:pt x="5073" y="4311"/>
                  </a:lnTo>
                  <a:lnTo>
                    <a:pt x="6573" y="2953"/>
                  </a:lnTo>
                  <a:lnTo>
                    <a:pt x="6573" y="2430"/>
                  </a:lnTo>
                  <a:lnTo>
                    <a:pt x="6883" y="2430"/>
                  </a:lnTo>
                  <a:cubicBezTo>
                    <a:pt x="7049" y="2430"/>
                    <a:pt x="7168" y="2549"/>
                    <a:pt x="7168" y="2692"/>
                  </a:cubicBezTo>
                  <a:lnTo>
                    <a:pt x="7168" y="5525"/>
                  </a:lnTo>
                  <a:cubicBezTo>
                    <a:pt x="6525" y="5621"/>
                    <a:pt x="5954" y="6026"/>
                    <a:pt x="5692" y="6621"/>
                  </a:cubicBezTo>
                  <a:lnTo>
                    <a:pt x="2739" y="6621"/>
                  </a:lnTo>
                  <a:lnTo>
                    <a:pt x="2739" y="5525"/>
                  </a:lnTo>
                  <a:lnTo>
                    <a:pt x="0" y="5525"/>
                  </a:lnTo>
                  <a:lnTo>
                    <a:pt x="0" y="8264"/>
                  </a:lnTo>
                  <a:lnTo>
                    <a:pt x="5716" y="8264"/>
                  </a:lnTo>
                  <a:cubicBezTo>
                    <a:pt x="5859" y="8550"/>
                    <a:pt x="6073" y="8812"/>
                    <a:pt x="6335" y="8979"/>
                  </a:cubicBezTo>
                  <a:cubicBezTo>
                    <a:pt x="6668" y="9217"/>
                    <a:pt x="7049" y="9336"/>
                    <a:pt x="7430" y="9336"/>
                  </a:cubicBezTo>
                  <a:cubicBezTo>
                    <a:pt x="8502" y="9336"/>
                    <a:pt x="9359" y="8478"/>
                    <a:pt x="9359" y="7407"/>
                  </a:cubicBezTo>
                  <a:cubicBezTo>
                    <a:pt x="9359" y="6454"/>
                    <a:pt x="8645" y="5645"/>
                    <a:pt x="7716" y="5525"/>
                  </a:cubicBezTo>
                  <a:lnTo>
                    <a:pt x="7716" y="2692"/>
                  </a:lnTo>
                  <a:cubicBezTo>
                    <a:pt x="7716" y="2239"/>
                    <a:pt x="7335" y="1882"/>
                    <a:pt x="6883" y="1882"/>
                  </a:cubicBezTo>
                  <a:lnTo>
                    <a:pt x="6573" y="1882"/>
                  </a:lnTo>
                  <a:lnTo>
                    <a:pt x="6573" y="1334"/>
                  </a:lnTo>
                  <a:lnTo>
                    <a:pt x="50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5"/>
            <p:cNvSpPr/>
            <p:nvPr/>
          </p:nvSpPr>
          <p:spPr>
            <a:xfrm>
              <a:off x="3429252" y="2749703"/>
              <a:ext cx="66960" cy="70176"/>
            </a:xfrm>
            <a:custGeom>
              <a:rect b="b" l="l" r="r" t="t"/>
              <a:pathLst>
                <a:path extrusionOk="0" h="2073" w="1978">
                  <a:moveTo>
                    <a:pt x="0" y="1"/>
                  </a:moveTo>
                  <a:lnTo>
                    <a:pt x="0" y="2073"/>
                  </a:lnTo>
                  <a:lnTo>
                    <a:pt x="548" y="2073"/>
                  </a:lnTo>
                  <a:lnTo>
                    <a:pt x="548" y="1311"/>
                  </a:lnTo>
                  <a:lnTo>
                    <a:pt x="1429" y="1311"/>
                  </a:lnTo>
                  <a:lnTo>
                    <a:pt x="1429" y="2073"/>
                  </a:lnTo>
                  <a:lnTo>
                    <a:pt x="1977" y="2073"/>
                  </a:lnTo>
                  <a:lnTo>
                    <a:pt x="1977" y="1"/>
                  </a:lnTo>
                  <a:lnTo>
                    <a:pt x="1429" y="1"/>
                  </a:lnTo>
                  <a:lnTo>
                    <a:pt x="1429" y="763"/>
                  </a:lnTo>
                  <a:lnTo>
                    <a:pt x="548" y="763"/>
                  </a:lnTo>
                  <a:lnTo>
                    <a:pt x="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5"/>
            <p:cNvSpPr/>
            <p:nvPr/>
          </p:nvSpPr>
          <p:spPr>
            <a:xfrm>
              <a:off x="3540491" y="2775499"/>
              <a:ext cx="18585" cy="18585"/>
            </a:xfrm>
            <a:custGeom>
              <a:rect b="b" l="l" r="r" t="t"/>
              <a:pathLst>
                <a:path extrusionOk="0" h="549" w="549">
                  <a:moveTo>
                    <a:pt x="1" y="1"/>
                  </a:moveTo>
                  <a:lnTo>
                    <a:pt x="1" y="549"/>
                  </a:lnTo>
                  <a:lnTo>
                    <a:pt x="549" y="549"/>
                  </a:lnTo>
                  <a:lnTo>
                    <a:pt x="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65"/>
          <p:cNvGrpSpPr/>
          <p:nvPr/>
        </p:nvGrpSpPr>
        <p:grpSpPr>
          <a:xfrm>
            <a:off x="4965026" y="1820623"/>
            <a:ext cx="161273" cy="316859"/>
            <a:chOff x="8192163" y="3346286"/>
            <a:chExt cx="161273" cy="316859"/>
          </a:xfrm>
        </p:grpSpPr>
        <p:sp>
          <p:nvSpPr>
            <p:cNvPr id="685" name="Google Shape;685;p65"/>
            <p:cNvSpPr/>
            <p:nvPr/>
          </p:nvSpPr>
          <p:spPr>
            <a:xfrm>
              <a:off x="8192163" y="3346286"/>
              <a:ext cx="161273" cy="316859"/>
            </a:xfrm>
            <a:custGeom>
              <a:rect b="b" l="l" r="r" t="t"/>
              <a:pathLst>
                <a:path extrusionOk="0" h="9360" w="4764">
                  <a:moveTo>
                    <a:pt x="2382" y="548"/>
                  </a:moveTo>
                  <a:cubicBezTo>
                    <a:pt x="3382" y="548"/>
                    <a:pt x="4216" y="1358"/>
                    <a:pt x="4216" y="2382"/>
                  </a:cubicBezTo>
                  <a:lnTo>
                    <a:pt x="4216" y="8812"/>
                  </a:lnTo>
                  <a:lnTo>
                    <a:pt x="548" y="8812"/>
                  </a:lnTo>
                  <a:lnTo>
                    <a:pt x="548" y="5382"/>
                  </a:lnTo>
                  <a:lnTo>
                    <a:pt x="3644" y="4287"/>
                  </a:lnTo>
                  <a:lnTo>
                    <a:pt x="3644" y="2382"/>
                  </a:lnTo>
                  <a:cubicBezTo>
                    <a:pt x="3644" y="1667"/>
                    <a:pt x="3073" y="1096"/>
                    <a:pt x="2382" y="1096"/>
                  </a:cubicBezTo>
                  <a:cubicBezTo>
                    <a:pt x="1667" y="1096"/>
                    <a:pt x="1096" y="1667"/>
                    <a:pt x="1096" y="2382"/>
                  </a:cubicBezTo>
                  <a:lnTo>
                    <a:pt x="1096" y="3311"/>
                  </a:lnTo>
                  <a:lnTo>
                    <a:pt x="548" y="3311"/>
                  </a:lnTo>
                  <a:lnTo>
                    <a:pt x="548" y="2382"/>
                  </a:lnTo>
                  <a:cubicBezTo>
                    <a:pt x="548" y="1358"/>
                    <a:pt x="1382" y="548"/>
                    <a:pt x="2382" y="548"/>
                  </a:cubicBezTo>
                  <a:close/>
                  <a:moveTo>
                    <a:pt x="2382" y="0"/>
                  </a:moveTo>
                  <a:cubicBezTo>
                    <a:pt x="1072" y="0"/>
                    <a:pt x="0" y="1072"/>
                    <a:pt x="0" y="2382"/>
                  </a:cubicBezTo>
                  <a:lnTo>
                    <a:pt x="0" y="3858"/>
                  </a:lnTo>
                  <a:lnTo>
                    <a:pt x="1644" y="3858"/>
                  </a:lnTo>
                  <a:lnTo>
                    <a:pt x="1644" y="2382"/>
                  </a:lnTo>
                  <a:cubicBezTo>
                    <a:pt x="1644" y="1977"/>
                    <a:pt x="1977" y="1644"/>
                    <a:pt x="2382" y="1644"/>
                  </a:cubicBezTo>
                  <a:cubicBezTo>
                    <a:pt x="2787" y="1644"/>
                    <a:pt x="3096" y="1977"/>
                    <a:pt x="3096" y="2382"/>
                  </a:cubicBezTo>
                  <a:lnTo>
                    <a:pt x="3096" y="3906"/>
                  </a:lnTo>
                  <a:lnTo>
                    <a:pt x="0" y="5001"/>
                  </a:lnTo>
                  <a:lnTo>
                    <a:pt x="0" y="9359"/>
                  </a:lnTo>
                  <a:lnTo>
                    <a:pt x="4763" y="9359"/>
                  </a:lnTo>
                  <a:lnTo>
                    <a:pt x="4763" y="2382"/>
                  </a:lnTo>
                  <a:cubicBezTo>
                    <a:pt x="4763" y="1072"/>
                    <a:pt x="3692" y="0"/>
                    <a:pt x="2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5"/>
            <p:cNvSpPr/>
            <p:nvPr/>
          </p:nvSpPr>
          <p:spPr>
            <a:xfrm>
              <a:off x="8232481" y="3551060"/>
              <a:ext cx="79012" cy="58057"/>
            </a:xfrm>
            <a:custGeom>
              <a:rect b="b" l="l" r="r" t="t"/>
              <a:pathLst>
                <a:path extrusionOk="0" h="1715" w="2334">
                  <a:moveTo>
                    <a:pt x="2001" y="0"/>
                  </a:moveTo>
                  <a:lnTo>
                    <a:pt x="834" y="953"/>
                  </a:lnTo>
                  <a:lnTo>
                    <a:pt x="429" y="477"/>
                  </a:lnTo>
                  <a:lnTo>
                    <a:pt x="0" y="834"/>
                  </a:lnTo>
                  <a:lnTo>
                    <a:pt x="786" y="1715"/>
                  </a:lnTo>
                  <a:lnTo>
                    <a:pt x="2334" y="405"/>
                  </a:lnTo>
                  <a:lnTo>
                    <a:pt x="2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65"/>
          <p:cNvSpPr/>
          <p:nvPr/>
        </p:nvSpPr>
        <p:spPr>
          <a:xfrm>
            <a:off x="3796656" y="993855"/>
            <a:ext cx="315098" cy="315098"/>
          </a:xfrm>
          <a:custGeom>
            <a:rect b="b" l="l" r="r" t="t"/>
            <a:pathLst>
              <a:path extrusionOk="0" h="12146" w="12146">
                <a:moveTo>
                  <a:pt x="2763" y="857"/>
                </a:moveTo>
                <a:lnTo>
                  <a:pt x="11170" y="2524"/>
                </a:lnTo>
                <a:lnTo>
                  <a:pt x="10669" y="4977"/>
                </a:lnTo>
                <a:lnTo>
                  <a:pt x="10003" y="4977"/>
                </a:lnTo>
                <a:lnTo>
                  <a:pt x="10003" y="3215"/>
                </a:lnTo>
                <a:lnTo>
                  <a:pt x="2287" y="3215"/>
                </a:lnTo>
                <a:lnTo>
                  <a:pt x="2763" y="857"/>
                </a:lnTo>
                <a:close/>
                <a:moveTo>
                  <a:pt x="6788" y="7121"/>
                </a:moveTo>
                <a:cubicBezTo>
                  <a:pt x="7264" y="7121"/>
                  <a:pt x="7693" y="7430"/>
                  <a:pt x="7836" y="7883"/>
                </a:cubicBezTo>
                <a:lnTo>
                  <a:pt x="5740" y="7883"/>
                </a:lnTo>
                <a:cubicBezTo>
                  <a:pt x="5883" y="7430"/>
                  <a:pt x="6288" y="7121"/>
                  <a:pt x="6788" y="7121"/>
                </a:cubicBezTo>
                <a:close/>
                <a:moveTo>
                  <a:pt x="11432" y="5692"/>
                </a:moveTo>
                <a:lnTo>
                  <a:pt x="11432" y="7883"/>
                </a:lnTo>
                <a:lnTo>
                  <a:pt x="8574" y="7883"/>
                </a:lnTo>
                <a:cubicBezTo>
                  <a:pt x="8407" y="7025"/>
                  <a:pt x="7669" y="6406"/>
                  <a:pt x="6788" y="6406"/>
                </a:cubicBezTo>
                <a:cubicBezTo>
                  <a:pt x="5907" y="6406"/>
                  <a:pt x="5168" y="7025"/>
                  <a:pt x="5002" y="7883"/>
                </a:cubicBezTo>
                <a:lnTo>
                  <a:pt x="2144" y="7883"/>
                </a:lnTo>
                <a:lnTo>
                  <a:pt x="2144" y="5692"/>
                </a:lnTo>
                <a:close/>
                <a:moveTo>
                  <a:pt x="9288" y="3930"/>
                </a:moveTo>
                <a:lnTo>
                  <a:pt x="9288" y="4977"/>
                </a:lnTo>
                <a:lnTo>
                  <a:pt x="1429" y="4977"/>
                </a:lnTo>
                <a:lnTo>
                  <a:pt x="1429" y="9288"/>
                </a:lnTo>
                <a:lnTo>
                  <a:pt x="715" y="9288"/>
                </a:lnTo>
                <a:lnTo>
                  <a:pt x="715" y="3930"/>
                </a:lnTo>
                <a:close/>
                <a:moveTo>
                  <a:pt x="11432" y="8573"/>
                </a:moveTo>
                <a:lnTo>
                  <a:pt x="11432" y="10002"/>
                </a:lnTo>
                <a:lnTo>
                  <a:pt x="5645" y="10002"/>
                </a:lnTo>
                <a:cubicBezTo>
                  <a:pt x="5406" y="10002"/>
                  <a:pt x="5192" y="9907"/>
                  <a:pt x="5025" y="9764"/>
                </a:cubicBezTo>
                <a:cubicBezTo>
                  <a:pt x="4740" y="9454"/>
                  <a:pt x="4335" y="9288"/>
                  <a:pt x="3930" y="9288"/>
                </a:cubicBezTo>
                <a:lnTo>
                  <a:pt x="2144" y="9288"/>
                </a:lnTo>
                <a:lnTo>
                  <a:pt x="2144" y="8573"/>
                </a:lnTo>
                <a:close/>
                <a:moveTo>
                  <a:pt x="3930" y="10002"/>
                </a:moveTo>
                <a:cubicBezTo>
                  <a:pt x="4144" y="10002"/>
                  <a:pt x="4359" y="10097"/>
                  <a:pt x="4525" y="10264"/>
                </a:cubicBezTo>
                <a:cubicBezTo>
                  <a:pt x="4811" y="10550"/>
                  <a:pt x="5216" y="10717"/>
                  <a:pt x="5645" y="10717"/>
                </a:cubicBezTo>
                <a:lnTo>
                  <a:pt x="11432" y="10717"/>
                </a:lnTo>
                <a:lnTo>
                  <a:pt x="11432" y="11431"/>
                </a:lnTo>
                <a:lnTo>
                  <a:pt x="2144" y="11431"/>
                </a:lnTo>
                <a:lnTo>
                  <a:pt x="2144" y="10002"/>
                </a:lnTo>
                <a:close/>
                <a:moveTo>
                  <a:pt x="2192" y="0"/>
                </a:moveTo>
                <a:lnTo>
                  <a:pt x="1572" y="3215"/>
                </a:lnTo>
                <a:lnTo>
                  <a:pt x="1" y="3215"/>
                </a:lnTo>
                <a:lnTo>
                  <a:pt x="1" y="10002"/>
                </a:lnTo>
                <a:lnTo>
                  <a:pt x="1429" y="10002"/>
                </a:lnTo>
                <a:lnTo>
                  <a:pt x="1429" y="12145"/>
                </a:lnTo>
                <a:lnTo>
                  <a:pt x="12146" y="12145"/>
                </a:lnTo>
                <a:lnTo>
                  <a:pt x="12146" y="4977"/>
                </a:lnTo>
                <a:lnTo>
                  <a:pt x="11408" y="4977"/>
                </a:lnTo>
                <a:lnTo>
                  <a:pt x="12003" y="1953"/>
                </a:lnTo>
                <a:lnTo>
                  <a:pt x="2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65"/>
          <p:cNvGrpSpPr/>
          <p:nvPr/>
        </p:nvGrpSpPr>
        <p:grpSpPr>
          <a:xfrm>
            <a:off x="3784853" y="3436287"/>
            <a:ext cx="352059" cy="352059"/>
            <a:chOff x="6504834" y="1955963"/>
            <a:chExt cx="315098" cy="315098"/>
          </a:xfrm>
        </p:grpSpPr>
        <p:sp>
          <p:nvSpPr>
            <p:cNvPr id="689" name="Google Shape;689;p65"/>
            <p:cNvSpPr/>
            <p:nvPr/>
          </p:nvSpPr>
          <p:spPr>
            <a:xfrm>
              <a:off x="6653120" y="1993015"/>
              <a:ext cx="18575" cy="18575"/>
            </a:xfrm>
            <a:custGeom>
              <a:rect b="b" l="l" r="r" t="t"/>
              <a:pathLst>
                <a:path extrusionOk="0" h="716" w="716">
                  <a:moveTo>
                    <a:pt x="1" y="1"/>
                  </a:moveTo>
                  <a:lnTo>
                    <a:pt x="1" y="715"/>
                  </a:lnTo>
                  <a:lnTo>
                    <a:pt x="715" y="715"/>
                  </a:lnTo>
                  <a:lnTo>
                    <a:pt x="7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5"/>
            <p:cNvSpPr/>
            <p:nvPr/>
          </p:nvSpPr>
          <p:spPr>
            <a:xfrm>
              <a:off x="6634594" y="2030093"/>
              <a:ext cx="55621" cy="55024"/>
            </a:xfrm>
            <a:custGeom>
              <a:rect b="b" l="l" r="r" t="t"/>
              <a:pathLst>
                <a:path extrusionOk="0" h="2121" w="2144">
                  <a:moveTo>
                    <a:pt x="1" y="1"/>
                  </a:moveTo>
                  <a:lnTo>
                    <a:pt x="1" y="715"/>
                  </a:lnTo>
                  <a:lnTo>
                    <a:pt x="715" y="715"/>
                  </a:lnTo>
                  <a:lnTo>
                    <a:pt x="715" y="1406"/>
                  </a:lnTo>
                  <a:lnTo>
                    <a:pt x="1" y="1406"/>
                  </a:lnTo>
                  <a:lnTo>
                    <a:pt x="1" y="2120"/>
                  </a:lnTo>
                  <a:lnTo>
                    <a:pt x="2144" y="2120"/>
                  </a:lnTo>
                  <a:lnTo>
                    <a:pt x="2144" y="1406"/>
                  </a:lnTo>
                  <a:lnTo>
                    <a:pt x="1429" y="1406"/>
                  </a:lnTo>
                  <a:lnTo>
                    <a:pt x="14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5"/>
            <p:cNvSpPr/>
            <p:nvPr/>
          </p:nvSpPr>
          <p:spPr>
            <a:xfrm>
              <a:off x="6504834" y="1955963"/>
              <a:ext cx="315098" cy="315098"/>
            </a:xfrm>
            <a:custGeom>
              <a:rect b="b" l="l" r="r" t="t"/>
              <a:pathLst>
                <a:path extrusionOk="0" h="12146" w="12146">
                  <a:moveTo>
                    <a:pt x="3596" y="2858"/>
                  </a:moveTo>
                  <a:lnTo>
                    <a:pt x="3596" y="5692"/>
                  </a:lnTo>
                  <a:lnTo>
                    <a:pt x="715" y="5692"/>
                  </a:lnTo>
                  <a:lnTo>
                    <a:pt x="715" y="2858"/>
                  </a:lnTo>
                  <a:close/>
                  <a:moveTo>
                    <a:pt x="7859" y="714"/>
                  </a:moveTo>
                  <a:lnTo>
                    <a:pt x="7859" y="5692"/>
                  </a:lnTo>
                  <a:lnTo>
                    <a:pt x="4287" y="5692"/>
                  </a:lnTo>
                  <a:lnTo>
                    <a:pt x="4287" y="714"/>
                  </a:lnTo>
                  <a:close/>
                  <a:moveTo>
                    <a:pt x="11431" y="2858"/>
                  </a:moveTo>
                  <a:lnTo>
                    <a:pt x="11431" y="5692"/>
                  </a:lnTo>
                  <a:lnTo>
                    <a:pt x="8550" y="5692"/>
                  </a:lnTo>
                  <a:lnTo>
                    <a:pt x="8550" y="2858"/>
                  </a:lnTo>
                  <a:close/>
                  <a:moveTo>
                    <a:pt x="2858" y="6406"/>
                  </a:moveTo>
                  <a:lnTo>
                    <a:pt x="2858" y="7121"/>
                  </a:lnTo>
                  <a:lnTo>
                    <a:pt x="715" y="7121"/>
                  </a:lnTo>
                  <a:lnTo>
                    <a:pt x="715" y="6406"/>
                  </a:lnTo>
                  <a:close/>
                  <a:moveTo>
                    <a:pt x="8574" y="6406"/>
                  </a:moveTo>
                  <a:lnTo>
                    <a:pt x="8574" y="7121"/>
                  </a:lnTo>
                  <a:lnTo>
                    <a:pt x="3573" y="7121"/>
                  </a:lnTo>
                  <a:lnTo>
                    <a:pt x="3573" y="6406"/>
                  </a:lnTo>
                  <a:close/>
                  <a:moveTo>
                    <a:pt x="11431" y="6406"/>
                  </a:moveTo>
                  <a:lnTo>
                    <a:pt x="11431" y="7121"/>
                  </a:lnTo>
                  <a:lnTo>
                    <a:pt x="9288" y="7121"/>
                  </a:lnTo>
                  <a:lnTo>
                    <a:pt x="9288" y="6406"/>
                  </a:lnTo>
                  <a:close/>
                  <a:moveTo>
                    <a:pt x="2858" y="7835"/>
                  </a:moveTo>
                  <a:lnTo>
                    <a:pt x="2858" y="10002"/>
                  </a:lnTo>
                  <a:lnTo>
                    <a:pt x="715" y="10002"/>
                  </a:lnTo>
                  <a:lnTo>
                    <a:pt x="715" y="7835"/>
                  </a:lnTo>
                  <a:close/>
                  <a:moveTo>
                    <a:pt x="11431" y="7835"/>
                  </a:moveTo>
                  <a:lnTo>
                    <a:pt x="11431" y="10002"/>
                  </a:lnTo>
                  <a:lnTo>
                    <a:pt x="9288" y="10002"/>
                  </a:lnTo>
                  <a:lnTo>
                    <a:pt x="9288" y="7835"/>
                  </a:lnTo>
                  <a:close/>
                  <a:moveTo>
                    <a:pt x="2858" y="10716"/>
                  </a:moveTo>
                  <a:lnTo>
                    <a:pt x="2858" y="11431"/>
                  </a:lnTo>
                  <a:lnTo>
                    <a:pt x="715" y="11431"/>
                  </a:lnTo>
                  <a:lnTo>
                    <a:pt x="715" y="10716"/>
                  </a:lnTo>
                  <a:close/>
                  <a:moveTo>
                    <a:pt x="5716" y="7835"/>
                  </a:moveTo>
                  <a:lnTo>
                    <a:pt x="5716" y="11431"/>
                  </a:lnTo>
                  <a:lnTo>
                    <a:pt x="3573" y="11431"/>
                  </a:lnTo>
                  <a:lnTo>
                    <a:pt x="3573" y="7835"/>
                  </a:lnTo>
                  <a:close/>
                  <a:moveTo>
                    <a:pt x="8574" y="7835"/>
                  </a:moveTo>
                  <a:lnTo>
                    <a:pt x="8574" y="11431"/>
                  </a:lnTo>
                  <a:lnTo>
                    <a:pt x="6430" y="11431"/>
                  </a:lnTo>
                  <a:lnTo>
                    <a:pt x="6430" y="7835"/>
                  </a:lnTo>
                  <a:close/>
                  <a:moveTo>
                    <a:pt x="11431" y="10716"/>
                  </a:moveTo>
                  <a:lnTo>
                    <a:pt x="11431" y="11431"/>
                  </a:lnTo>
                  <a:lnTo>
                    <a:pt x="9288" y="11431"/>
                  </a:lnTo>
                  <a:lnTo>
                    <a:pt x="9288" y="10716"/>
                  </a:lnTo>
                  <a:close/>
                  <a:moveTo>
                    <a:pt x="3596" y="0"/>
                  </a:moveTo>
                  <a:lnTo>
                    <a:pt x="3596" y="2143"/>
                  </a:lnTo>
                  <a:lnTo>
                    <a:pt x="1" y="2143"/>
                  </a:lnTo>
                  <a:lnTo>
                    <a:pt x="1" y="12145"/>
                  </a:lnTo>
                  <a:lnTo>
                    <a:pt x="12146" y="12145"/>
                  </a:lnTo>
                  <a:lnTo>
                    <a:pt x="12146" y="2143"/>
                  </a:lnTo>
                  <a:lnTo>
                    <a:pt x="8550" y="2143"/>
                  </a:lnTo>
                  <a:lnTo>
                    <a:pt x="8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65"/>
          <p:cNvSpPr txBox="1"/>
          <p:nvPr/>
        </p:nvSpPr>
        <p:spPr>
          <a:xfrm>
            <a:off x="498925" y="4054925"/>
            <a:ext cx="7857600" cy="74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rgbClr val="695D46"/>
                </a:solidFill>
              </a:rPr>
              <a:t>Selection Process: Utilization of theoretical insights and empirical data analysis including correlation matrices and univariate regressions, ensuring significant influence on pricing.</a:t>
            </a:r>
            <a:endParaRPr sz="1600">
              <a:solidFill>
                <a:schemeClr val="dk1"/>
              </a:solidFill>
              <a:latin typeface="Nanum Gothic"/>
              <a:ea typeface="Nanum Gothic"/>
              <a:cs typeface="Nanum Gothic"/>
              <a:sym typeface="Nanum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6"/>
          <p:cNvSpPr txBox="1"/>
          <p:nvPr>
            <p:ph type="title"/>
          </p:nvPr>
        </p:nvSpPr>
        <p:spPr>
          <a:xfrm>
            <a:off x="0" y="277700"/>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latin typeface="Arial"/>
                <a:ea typeface="Arial"/>
                <a:cs typeface="Arial"/>
                <a:sym typeface="Arial"/>
              </a:rPr>
              <a:t>Model Summary -Backward Elimination</a:t>
            </a:r>
            <a:endParaRPr sz="2100"/>
          </a:p>
        </p:txBody>
      </p:sp>
      <p:pic>
        <p:nvPicPr>
          <p:cNvPr id="698" name="Google Shape;698;p66"/>
          <p:cNvPicPr preferRelativeResize="0"/>
          <p:nvPr/>
        </p:nvPicPr>
        <p:blipFill rotWithShape="1">
          <a:blip r:embed="rId3">
            <a:alphaModFix/>
          </a:blip>
          <a:srcRect b="2049" l="0" r="0" t="-2050"/>
          <a:stretch/>
        </p:blipFill>
        <p:spPr>
          <a:xfrm>
            <a:off x="0" y="651900"/>
            <a:ext cx="4172849" cy="4183175"/>
          </a:xfrm>
          <a:prstGeom prst="rect">
            <a:avLst/>
          </a:prstGeom>
          <a:noFill/>
          <a:ln>
            <a:noFill/>
          </a:ln>
        </p:spPr>
      </p:pic>
      <p:sp>
        <p:nvSpPr>
          <p:cNvPr id="699" name="Google Shape;699;p66"/>
          <p:cNvSpPr txBox="1"/>
          <p:nvPr/>
        </p:nvSpPr>
        <p:spPr>
          <a:xfrm>
            <a:off x="4254500" y="480775"/>
            <a:ext cx="4780800" cy="44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1"/>
                </a:solidFill>
                <a:latin typeface="Nanum Gothic"/>
                <a:ea typeface="Nanum Gothic"/>
                <a:cs typeface="Nanum Gothic"/>
                <a:sym typeface="Nanum Gothic"/>
              </a:rPr>
              <a:t>Key Insights:</a:t>
            </a:r>
            <a:endParaRPr b="1" sz="1300" u="sng">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b="1" sz="1300" u="sng">
              <a:solidFill>
                <a:schemeClr val="dk1"/>
              </a:solidFill>
              <a:latin typeface="Nanum Gothic"/>
              <a:ea typeface="Nanum Gothic"/>
              <a:cs typeface="Nanum Gothic"/>
              <a:sym typeface="Nanum Gothic"/>
            </a:endParaRPr>
          </a:p>
          <a:p>
            <a:pPr indent="-298450" lvl="0" marL="457200" rtl="0" algn="l">
              <a:lnSpc>
                <a:spcPct val="115000"/>
              </a:lnSpc>
              <a:spcBef>
                <a:spcPts val="0"/>
              </a:spcBef>
              <a:spcAft>
                <a:spcPts val="0"/>
              </a:spcAft>
              <a:buClr>
                <a:schemeClr val="dk1"/>
              </a:buClr>
              <a:buSzPts val="1100"/>
              <a:buFont typeface="Nanum Gothic"/>
              <a:buChar char="●"/>
            </a:pPr>
            <a:r>
              <a:rPr lang="en" sz="1100">
                <a:solidFill>
                  <a:schemeClr val="dk1"/>
                </a:solidFill>
                <a:latin typeface="Nanum Gothic"/>
                <a:ea typeface="Nanum Gothic"/>
                <a:cs typeface="Nanum Gothic"/>
                <a:sym typeface="Nanum Gothic"/>
              </a:rPr>
              <a:t>The model explains approximately 26.11% of the variability in Airbnb listing prices (Adjusted R-squared = 0.2611).</a:t>
            </a:r>
            <a:endParaRPr sz="1100">
              <a:solidFill>
                <a:schemeClr val="dk1"/>
              </a:solidFill>
              <a:latin typeface="Nanum Gothic"/>
              <a:ea typeface="Nanum Gothic"/>
              <a:cs typeface="Nanum Gothic"/>
              <a:sym typeface="Nanum Gothic"/>
            </a:endParaRPr>
          </a:p>
          <a:p>
            <a:pPr indent="0" lvl="0" marL="457200" rtl="0" algn="l">
              <a:lnSpc>
                <a:spcPct val="115000"/>
              </a:lnSpc>
              <a:spcBef>
                <a:spcPts val="0"/>
              </a:spcBef>
              <a:spcAft>
                <a:spcPts val="0"/>
              </a:spcAft>
              <a:buNone/>
            </a:pPr>
            <a:r>
              <a:t/>
            </a:r>
            <a:endParaRPr sz="1100">
              <a:solidFill>
                <a:schemeClr val="dk1"/>
              </a:solidFill>
              <a:latin typeface="Nanum Gothic"/>
              <a:ea typeface="Nanum Gothic"/>
              <a:cs typeface="Nanum Gothic"/>
              <a:sym typeface="Nanum Gothic"/>
            </a:endParaRPr>
          </a:p>
          <a:p>
            <a:pPr indent="-298450" lvl="0" marL="457200" rtl="0" algn="l">
              <a:lnSpc>
                <a:spcPct val="115000"/>
              </a:lnSpc>
              <a:spcBef>
                <a:spcPts val="0"/>
              </a:spcBef>
              <a:spcAft>
                <a:spcPts val="0"/>
              </a:spcAft>
              <a:buClr>
                <a:schemeClr val="dk1"/>
              </a:buClr>
              <a:buSzPts val="1100"/>
              <a:buFont typeface="Nanum Gothic"/>
              <a:buChar char="●"/>
            </a:pPr>
            <a:r>
              <a:rPr b="1" lang="en" sz="1100">
                <a:solidFill>
                  <a:schemeClr val="dk1"/>
                </a:solidFill>
                <a:latin typeface="Nanum Gothic"/>
                <a:ea typeface="Nanum Gothic"/>
                <a:cs typeface="Nanum Gothic"/>
                <a:sym typeface="Nanum Gothic"/>
              </a:rPr>
              <a:t>F-statistic</a:t>
            </a:r>
            <a:r>
              <a:rPr lang="en" sz="1100">
                <a:solidFill>
                  <a:schemeClr val="dk1"/>
                </a:solidFill>
                <a:latin typeface="Nanum Gothic"/>
                <a:ea typeface="Nanum Gothic"/>
                <a:cs typeface="Nanum Gothic"/>
                <a:sym typeface="Nanum Gothic"/>
              </a:rPr>
              <a:t>: Highly significant, indicating the overall model and its predictors significantly impact listing prices.</a:t>
            </a:r>
            <a:endParaRPr sz="1100">
              <a:solidFill>
                <a:schemeClr val="dk1"/>
              </a:solidFill>
              <a:latin typeface="Nanum Gothic"/>
              <a:ea typeface="Nanum Gothic"/>
              <a:cs typeface="Nanum Gothic"/>
              <a:sym typeface="Nanum Gothic"/>
            </a:endParaRPr>
          </a:p>
          <a:p>
            <a:pPr indent="0" lvl="0" marL="914400" rtl="0" algn="l">
              <a:lnSpc>
                <a:spcPct val="115000"/>
              </a:lnSpc>
              <a:spcBef>
                <a:spcPts val="0"/>
              </a:spcBef>
              <a:spcAft>
                <a:spcPts val="0"/>
              </a:spcAft>
              <a:buNone/>
            </a:pPr>
            <a:r>
              <a:t/>
            </a:r>
            <a:endParaRPr sz="11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100">
              <a:solidFill>
                <a:schemeClr val="dk1"/>
              </a:solidFill>
              <a:latin typeface="Nanum Gothic"/>
              <a:ea typeface="Nanum Gothic"/>
              <a:cs typeface="Nanum Gothic"/>
              <a:sym typeface="Nanum Gothic"/>
            </a:endParaRPr>
          </a:p>
          <a:p>
            <a:pPr indent="-298450" lvl="0" marL="457200" rtl="0" algn="l">
              <a:lnSpc>
                <a:spcPct val="115000"/>
              </a:lnSpc>
              <a:spcBef>
                <a:spcPts val="0"/>
              </a:spcBef>
              <a:spcAft>
                <a:spcPts val="0"/>
              </a:spcAft>
              <a:buClr>
                <a:schemeClr val="dk1"/>
              </a:buClr>
              <a:buSzPts val="1100"/>
              <a:buFont typeface="Nanum Gothic"/>
              <a:buChar char="●"/>
            </a:pPr>
            <a:r>
              <a:rPr b="1" lang="en" sz="1100">
                <a:solidFill>
                  <a:schemeClr val="dk1"/>
                </a:solidFill>
                <a:latin typeface="Nanum Gothic"/>
                <a:ea typeface="Nanum Gothic"/>
                <a:cs typeface="Nanum Gothic"/>
                <a:sym typeface="Nanum Gothic"/>
              </a:rPr>
              <a:t>Accommodates</a:t>
            </a:r>
            <a:r>
              <a:rPr lang="en" sz="1100">
                <a:solidFill>
                  <a:schemeClr val="dk1"/>
                </a:solidFill>
                <a:latin typeface="Nanum Gothic"/>
                <a:ea typeface="Nanum Gothic"/>
                <a:cs typeface="Nanum Gothic"/>
                <a:sym typeface="Nanum Gothic"/>
              </a:rPr>
              <a:t>: Listings that can accommodate more guests generally have higher prices due to a positive correlation.</a:t>
            </a:r>
            <a:endParaRPr sz="11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100">
              <a:solidFill>
                <a:schemeClr val="dk1"/>
              </a:solidFill>
              <a:latin typeface="Nanum Gothic"/>
              <a:ea typeface="Nanum Gothic"/>
              <a:cs typeface="Nanum Gothic"/>
              <a:sym typeface="Nanum Gothic"/>
            </a:endParaRPr>
          </a:p>
          <a:p>
            <a:pPr indent="-298450" lvl="0" marL="457200" rtl="0" algn="l">
              <a:lnSpc>
                <a:spcPct val="115000"/>
              </a:lnSpc>
              <a:spcBef>
                <a:spcPts val="0"/>
              </a:spcBef>
              <a:spcAft>
                <a:spcPts val="0"/>
              </a:spcAft>
              <a:buClr>
                <a:schemeClr val="dk1"/>
              </a:buClr>
              <a:buSzPts val="1100"/>
              <a:buFont typeface="Nanum Gothic"/>
              <a:buChar char="●"/>
            </a:pPr>
            <a:r>
              <a:rPr b="1" lang="en" sz="1100">
                <a:solidFill>
                  <a:schemeClr val="dk1"/>
                </a:solidFill>
                <a:latin typeface="Nanum Gothic"/>
                <a:ea typeface="Nanum Gothic"/>
                <a:cs typeface="Nanum Gothic"/>
                <a:sym typeface="Nanum Gothic"/>
              </a:rPr>
              <a:t>Neighborhood Impact</a:t>
            </a:r>
            <a:r>
              <a:rPr lang="en" sz="1100">
                <a:solidFill>
                  <a:schemeClr val="dk1"/>
                </a:solidFill>
                <a:latin typeface="Nanum Gothic"/>
                <a:ea typeface="Nanum Gothic"/>
                <a:cs typeface="Nanum Gothic"/>
                <a:sym typeface="Nanum Gothic"/>
              </a:rPr>
              <a:t>: All evaluated neighborhoods have a negative effect on prices, highlighting notable regional price variations.</a:t>
            </a:r>
            <a:endParaRPr sz="11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100">
              <a:solidFill>
                <a:schemeClr val="dk1"/>
              </a:solidFill>
              <a:latin typeface="Nanum Gothic"/>
              <a:ea typeface="Nanum Gothic"/>
              <a:cs typeface="Nanum Gothic"/>
              <a:sym typeface="Nanum Gothic"/>
            </a:endParaRPr>
          </a:p>
          <a:p>
            <a:pPr indent="-298450" lvl="0" marL="457200" rtl="0" algn="l">
              <a:lnSpc>
                <a:spcPct val="115000"/>
              </a:lnSpc>
              <a:spcBef>
                <a:spcPts val="0"/>
              </a:spcBef>
              <a:spcAft>
                <a:spcPts val="0"/>
              </a:spcAft>
              <a:buClr>
                <a:schemeClr val="dk1"/>
              </a:buClr>
              <a:buSzPts val="1100"/>
              <a:buFont typeface="Nanum Gothic"/>
              <a:buChar char="●"/>
            </a:pPr>
            <a:r>
              <a:rPr b="1" lang="en" sz="1100">
                <a:solidFill>
                  <a:schemeClr val="dk1"/>
                </a:solidFill>
                <a:latin typeface="Nanum Gothic"/>
                <a:ea typeface="Nanum Gothic"/>
                <a:cs typeface="Nanum Gothic"/>
                <a:sym typeface="Nanum Gothic"/>
              </a:rPr>
              <a:t>Amenities</a:t>
            </a:r>
            <a:r>
              <a:rPr lang="en" sz="1100">
                <a:solidFill>
                  <a:schemeClr val="dk1"/>
                </a:solidFill>
                <a:latin typeface="Nanum Gothic"/>
                <a:ea typeface="Nanum Gothic"/>
                <a:cs typeface="Nanum Gothic"/>
                <a:sym typeface="Nanum Gothic"/>
              </a:rPr>
              <a:t>: A minor positive effect is observed with the number of amenities, though the impact on price is modest.</a:t>
            </a:r>
            <a:endParaRPr sz="1100">
              <a:solidFill>
                <a:schemeClr val="dk1"/>
              </a:solidFill>
              <a:latin typeface="Nanum Gothic"/>
              <a:ea typeface="Nanum Gothic"/>
              <a:cs typeface="Nanum Gothic"/>
              <a:sym typeface="Nanum Gothic"/>
            </a:endParaRPr>
          </a:p>
          <a:p>
            <a:pPr indent="0" lvl="0" marL="457200" rtl="0" algn="l">
              <a:lnSpc>
                <a:spcPct val="115000"/>
              </a:lnSpc>
              <a:spcBef>
                <a:spcPts val="0"/>
              </a:spcBef>
              <a:spcAft>
                <a:spcPts val="0"/>
              </a:spcAft>
              <a:buNone/>
            </a:pPr>
            <a:r>
              <a:t/>
            </a:r>
            <a:endParaRPr sz="1100">
              <a:solidFill>
                <a:schemeClr val="dk1"/>
              </a:solidFill>
              <a:latin typeface="Nanum Gothic"/>
              <a:ea typeface="Nanum Gothic"/>
              <a:cs typeface="Nanum Gothic"/>
              <a:sym typeface="Nanum Gothic"/>
            </a:endParaRPr>
          </a:p>
          <a:p>
            <a:pPr indent="-298450" lvl="0" marL="457200" rtl="0" algn="l">
              <a:lnSpc>
                <a:spcPct val="115000"/>
              </a:lnSpc>
              <a:spcBef>
                <a:spcPts val="0"/>
              </a:spcBef>
              <a:spcAft>
                <a:spcPts val="0"/>
              </a:spcAft>
              <a:buClr>
                <a:schemeClr val="dk1"/>
              </a:buClr>
              <a:buSzPts val="1100"/>
              <a:buFont typeface="Nanum Gothic"/>
              <a:buChar char="●"/>
            </a:pPr>
            <a:r>
              <a:rPr b="1" lang="en" sz="1100">
                <a:solidFill>
                  <a:schemeClr val="dk1"/>
                </a:solidFill>
                <a:latin typeface="Nanum Gothic"/>
                <a:ea typeface="Nanum Gothic"/>
                <a:cs typeface="Nanum Gothic"/>
                <a:sym typeface="Nanum Gothic"/>
              </a:rPr>
              <a:t>R</a:t>
            </a:r>
            <a:r>
              <a:rPr b="1" lang="en" sz="1000">
                <a:solidFill>
                  <a:schemeClr val="dk1"/>
                </a:solidFill>
                <a:latin typeface="Nanum Gothic"/>
                <a:ea typeface="Nanum Gothic"/>
                <a:cs typeface="Nanum Gothic"/>
                <a:sym typeface="Nanum Gothic"/>
              </a:rPr>
              <a:t>oom Type Influence</a:t>
            </a:r>
            <a:r>
              <a:rPr lang="en" sz="1000">
                <a:solidFill>
                  <a:schemeClr val="dk1"/>
                </a:solidFill>
                <a:latin typeface="Nanum Gothic"/>
                <a:ea typeface="Nanum Gothic"/>
                <a:cs typeface="Nanum Gothic"/>
                <a:sym typeface="Nanum Gothic"/>
              </a:rPr>
              <a:t>: Hotel rooms slightly increase prices but not significantly, while private and shared rooms decrease them, especially shared rooms which have a more noticeable drop.</a:t>
            </a:r>
            <a:endParaRPr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1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600">
              <a:solidFill>
                <a:schemeClr val="dk1"/>
              </a:solidFill>
              <a:latin typeface="Nanum Gothic"/>
              <a:ea typeface="Nanum Gothic"/>
              <a:cs typeface="Nanum Gothic"/>
              <a:sym typeface="Nanum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7"/>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t>
            </a:r>
            <a:r>
              <a:rPr lang="en"/>
              <a:t>erformance Metrics</a:t>
            </a:r>
            <a:r>
              <a:rPr lang="en"/>
              <a:t> </a:t>
            </a:r>
            <a:endParaRPr/>
          </a:p>
        </p:txBody>
      </p:sp>
      <p:pic>
        <p:nvPicPr>
          <p:cNvPr id="705" name="Google Shape;705;p67"/>
          <p:cNvPicPr preferRelativeResize="0"/>
          <p:nvPr/>
        </p:nvPicPr>
        <p:blipFill>
          <a:blip r:embed="rId3">
            <a:alphaModFix/>
          </a:blip>
          <a:stretch>
            <a:fillRect/>
          </a:stretch>
        </p:blipFill>
        <p:spPr>
          <a:xfrm>
            <a:off x="1110338" y="965897"/>
            <a:ext cx="6923324" cy="1034675"/>
          </a:xfrm>
          <a:prstGeom prst="rect">
            <a:avLst/>
          </a:prstGeom>
          <a:noFill/>
          <a:ln>
            <a:noFill/>
          </a:ln>
        </p:spPr>
      </p:pic>
      <p:sp>
        <p:nvSpPr>
          <p:cNvPr id="706" name="Google Shape;706;p67"/>
          <p:cNvSpPr txBox="1"/>
          <p:nvPr/>
        </p:nvSpPr>
        <p:spPr>
          <a:xfrm>
            <a:off x="63450" y="2613000"/>
            <a:ext cx="9017100" cy="153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Nanum Gothic"/>
              <a:buChar char="●"/>
            </a:pPr>
            <a:r>
              <a:rPr lang="en" sz="1200">
                <a:solidFill>
                  <a:schemeClr val="dk1"/>
                </a:solidFill>
                <a:latin typeface="Nanum Gothic"/>
                <a:ea typeface="Nanum Gothic"/>
                <a:cs typeface="Nanum Gothic"/>
                <a:sym typeface="Nanum Gothic"/>
              </a:rPr>
              <a:t>The model performs moderately well on the training set but shows decreased accuracy on the validation set, as evidenced by higher RMSE and MAPE. This might indicate potential overfitting or the model's limitations in generalizing to unseen data.</a:t>
            </a:r>
            <a:endParaRPr sz="12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200">
              <a:solidFill>
                <a:schemeClr val="dk1"/>
              </a:solidFill>
              <a:latin typeface="Nanum Gothic"/>
              <a:ea typeface="Nanum Gothic"/>
              <a:cs typeface="Nanum Gothic"/>
              <a:sym typeface="Nanum Gothic"/>
            </a:endParaRPr>
          </a:p>
          <a:p>
            <a:pPr indent="-304800" lvl="0" marL="457200" rtl="0" algn="l">
              <a:lnSpc>
                <a:spcPct val="115000"/>
              </a:lnSpc>
              <a:spcBef>
                <a:spcPts val="0"/>
              </a:spcBef>
              <a:spcAft>
                <a:spcPts val="0"/>
              </a:spcAft>
              <a:buClr>
                <a:schemeClr val="dk1"/>
              </a:buClr>
              <a:buSzPts val="1200"/>
              <a:buFont typeface="Nanum Gothic"/>
              <a:buChar char="●"/>
            </a:pPr>
            <a:r>
              <a:rPr lang="en" sz="1200">
                <a:solidFill>
                  <a:schemeClr val="dk1"/>
                </a:solidFill>
                <a:latin typeface="Nanum Gothic"/>
                <a:ea typeface="Nanum Gothic"/>
                <a:cs typeface="Nanum Gothic"/>
                <a:sym typeface="Nanum Gothic"/>
              </a:rPr>
              <a:t>The consistent negative MPE across both datasets suggests that regardless of the training or validation context, the model tends to underestimate the prices, which could be an area for further investigation and model adjustment.</a:t>
            </a:r>
            <a:endParaRPr sz="12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2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2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200">
              <a:solidFill>
                <a:schemeClr val="dk1"/>
              </a:solidFill>
              <a:latin typeface="Nanum Gothic"/>
              <a:ea typeface="Nanum Gothic"/>
              <a:cs typeface="Nanum Gothic"/>
              <a:sym typeface="Nanum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8"/>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Sample Prediction</a:t>
            </a:r>
            <a:endParaRPr/>
          </a:p>
        </p:txBody>
      </p:sp>
      <p:cxnSp>
        <p:nvCxnSpPr>
          <p:cNvPr id="712" name="Google Shape;712;p68"/>
          <p:cNvCxnSpPr>
            <a:stCxn id="713" idx="6"/>
            <a:endCxn id="714" idx="2"/>
          </p:cNvCxnSpPr>
          <p:nvPr/>
        </p:nvCxnSpPr>
        <p:spPr>
          <a:xfrm>
            <a:off x="4237325" y="2788777"/>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714" name="Google Shape;714;p68"/>
          <p:cNvSpPr/>
          <p:nvPr/>
        </p:nvSpPr>
        <p:spPr>
          <a:xfrm>
            <a:off x="4769539" y="2512327"/>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715" name="Google Shape;715;p68"/>
          <p:cNvSpPr/>
          <p:nvPr/>
        </p:nvSpPr>
        <p:spPr>
          <a:xfrm>
            <a:off x="4769539" y="897100"/>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716" name="Google Shape;716;p68"/>
          <p:cNvSpPr txBox="1"/>
          <p:nvPr/>
        </p:nvSpPr>
        <p:spPr>
          <a:xfrm>
            <a:off x="235850" y="2578250"/>
            <a:ext cx="3379500" cy="352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900">
                <a:solidFill>
                  <a:schemeClr val="dk1"/>
                </a:solidFill>
                <a:latin typeface="Abhaya Libre"/>
                <a:ea typeface="Abhaya Libre"/>
                <a:cs typeface="Abhaya Libre"/>
                <a:sym typeface="Abhaya Libre"/>
              </a:rPr>
              <a:t>Room/Property Type=”Private”</a:t>
            </a:r>
            <a:endParaRPr b="1" sz="1900">
              <a:solidFill>
                <a:schemeClr val="dk1"/>
              </a:solidFill>
              <a:latin typeface="Abhaya Libre"/>
              <a:ea typeface="Abhaya Libre"/>
              <a:cs typeface="Abhaya Libre"/>
              <a:sym typeface="Abhaya Libre"/>
            </a:endParaRPr>
          </a:p>
        </p:txBody>
      </p:sp>
      <p:sp>
        <p:nvSpPr>
          <p:cNvPr id="717" name="Google Shape;717;p68"/>
          <p:cNvSpPr txBox="1"/>
          <p:nvPr/>
        </p:nvSpPr>
        <p:spPr>
          <a:xfrm>
            <a:off x="5477997" y="968200"/>
            <a:ext cx="28785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guestsPerBed=2</a:t>
            </a:r>
            <a:endParaRPr b="1" sz="2000">
              <a:solidFill>
                <a:schemeClr val="dk1"/>
              </a:solidFill>
              <a:latin typeface="Abhaya Libre"/>
              <a:ea typeface="Abhaya Libre"/>
              <a:cs typeface="Abhaya Libre"/>
              <a:sym typeface="Abhaya Libre"/>
            </a:endParaRPr>
          </a:p>
        </p:txBody>
      </p:sp>
      <p:sp>
        <p:nvSpPr>
          <p:cNvPr id="718" name="Google Shape;718;p68"/>
          <p:cNvSpPr txBox="1"/>
          <p:nvPr/>
        </p:nvSpPr>
        <p:spPr>
          <a:xfrm>
            <a:off x="5477997" y="2578250"/>
            <a:ext cx="25146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Abhaya Libre"/>
                <a:ea typeface="Abhaya Libre"/>
                <a:cs typeface="Abhaya Libre"/>
                <a:sym typeface="Abhaya Libre"/>
              </a:rPr>
              <a:t>NumberOfAmenities=10</a:t>
            </a:r>
            <a:endParaRPr b="1" sz="1800">
              <a:solidFill>
                <a:schemeClr val="dk1"/>
              </a:solidFill>
              <a:latin typeface="Abhaya Libre"/>
              <a:ea typeface="Abhaya Libre"/>
              <a:cs typeface="Abhaya Libre"/>
              <a:sym typeface="Abhaya Libre"/>
            </a:endParaRPr>
          </a:p>
        </p:txBody>
      </p:sp>
      <p:sp>
        <p:nvSpPr>
          <p:cNvPr id="713" name="Google Shape;713;p68"/>
          <p:cNvSpPr/>
          <p:nvPr/>
        </p:nvSpPr>
        <p:spPr>
          <a:xfrm>
            <a:off x="3684425" y="2512327"/>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719" name="Google Shape;719;p68"/>
          <p:cNvSpPr/>
          <p:nvPr/>
        </p:nvSpPr>
        <p:spPr>
          <a:xfrm>
            <a:off x="3684425" y="1702606"/>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720" name="Google Shape;720;p68"/>
          <p:cNvCxnSpPr>
            <a:stCxn id="719" idx="6"/>
            <a:endCxn id="721" idx="2"/>
          </p:cNvCxnSpPr>
          <p:nvPr/>
        </p:nvCxnSpPr>
        <p:spPr>
          <a:xfrm>
            <a:off x="4237325" y="1979056"/>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721" name="Google Shape;721;p68"/>
          <p:cNvSpPr/>
          <p:nvPr/>
        </p:nvSpPr>
        <p:spPr>
          <a:xfrm>
            <a:off x="4769539" y="1702606"/>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722" name="Google Shape;722;p68"/>
          <p:cNvSpPr txBox="1"/>
          <p:nvPr/>
        </p:nvSpPr>
        <p:spPr>
          <a:xfrm>
            <a:off x="272149" y="1773225"/>
            <a:ext cx="3343200" cy="4113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b="1" lang="en" sz="2000">
                <a:solidFill>
                  <a:schemeClr val="dk1"/>
                </a:solidFill>
                <a:latin typeface="Abhaya Libre"/>
                <a:ea typeface="Abhaya Libre"/>
                <a:cs typeface="Abhaya Libre"/>
                <a:sym typeface="Abhaya Libre"/>
              </a:rPr>
              <a:t>guestsPerBath=2</a:t>
            </a:r>
            <a:endParaRPr b="1" sz="2000">
              <a:solidFill>
                <a:schemeClr val="dk1"/>
              </a:solidFill>
              <a:latin typeface="Abhaya Libre"/>
              <a:ea typeface="Abhaya Libre"/>
              <a:cs typeface="Abhaya Libre"/>
              <a:sym typeface="Abhaya Libre"/>
            </a:endParaRPr>
          </a:p>
        </p:txBody>
      </p:sp>
      <p:sp>
        <p:nvSpPr>
          <p:cNvPr id="723" name="Google Shape;723;p68"/>
          <p:cNvSpPr txBox="1"/>
          <p:nvPr/>
        </p:nvSpPr>
        <p:spPr>
          <a:xfrm>
            <a:off x="5477997" y="1773225"/>
            <a:ext cx="27222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Accommodates=6</a:t>
            </a:r>
            <a:endParaRPr b="1" sz="2000">
              <a:solidFill>
                <a:schemeClr val="dk1"/>
              </a:solidFill>
              <a:latin typeface="Abhaya Libre"/>
              <a:ea typeface="Abhaya Libre"/>
              <a:cs typeface="Abhaya Libre"/>
              <a:sym typeface="Abhaya Libre"/>
            </a:endParaRPr>
          </a:p>
        </p:txBody>
      </p:sp>
      <p:cxnSp>
        <p:nvCxnSpPr>
          <p:cNvPr id="724" name="Google Shape;724;p68"/>
          <p:cNvCxnSpPr>
            <a:stCxn id="715" idx="4"/>
            <a:endCxn id="719" idx="0"/>
          </p:cNvCxnSpPr>
          <p:nvPr/>
        </p:nvCxnSpPr>
        <p:spPr>
          <a:xfrm rot="5400000">
            <a:off x="4377139" y="1033750"/>
            <a:ext cx="252600" cy="1085100"/>
          </a:xfrm>
          <a:prstGeom prst="bentConnector3">
            <a:avLst>
              <a:gd fmla="val 50010" name="adj1"/>
            </a:avLst>
          </a:prstGeom>
          <a:noFill/>
          <a:ln cap="flat" cmpd="sng" w="9525">
            <a:solidFill>
              <a:schemeClr val="dk1"/>
            </a:solidFill>
            <a:prstDash val="solid"/>
            <a:round/>
            <a:headEnd len="med" w="med" type="none"/>
            <a:tailEnd len="med" w="med" type="none"/>
          </a:ln>
        </p:spPr>
      </p:cxnSp>
      <p:cxnSp>
        <p:nvCxnSpPr>
          <p:cNvPr id="725" name="Google Shape;725;p68"/>
          <p:cNvCxnSpPr>
            <a:stCxn id="721" idx="4"/>
            <a:endCxn id="713" idx="0"/>
          </p:cNvCxnSpPr>
          <p:nvPr/>
        </p:nvCxnSpPr>
        <p:spPr>
          <a:xfrm rot="5400000">
            <a:off x="4375039" y="1841356"/>
            <a:ext cx="256800" cy="1085100"/>
          </a:xfrm>
          <a:prstGeom prst="bentConnector3">
            <a:avLst>
              <a:gd fmla="val 50004" name="adj1"/>
            </a:avLst>
          </a:prstGeom>
          <a:noFill/>
          <a:ln cap="flat" cmpd="sng" w="9525">
            <a:solidFill>
              <a:schemeClr val="dk1"/>
            </a:solidFill>
            <a:prstDash val="solid"/>
            <a:round/>
            <a:headEnd len="med" w="med" type="none"/>
            <a:tailEnd len="med" w="med" type="none"/>
          </a:ln>
        </p:spPr>
      </p:cxnSp>
      <p:sp>
        <p:nvSpPr>
          <p:cNvPr id="726" name="Google Shape;726;p68">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8">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8">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8">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8"/>
          <p:cNvSpPr/>
          <p:nvPr/>
        </p:nvSpPr>
        <p:spPr>
          <a:xfrm>
            <a:off x="3684425" y="3317741"/>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731" name="Google Shape;731;p68"/>
          <p:cNvCxnSpPr>
            <a:stCxn id="714" idx="4"/>
            <a:endCxn id="730" idx="0"/>
          </p:cNvCxnSpPr>
          <p:nvPr/>
        </p:nvCxnSpPr>
        <p:spPr>
          <a:xfrm rot="5400000">
            <a:off x="4377139" y="2648977"/>
            <a:ext cx="252600" cy="1085100"/>
          </a:xfrm>
          <a:prstGeom prst="bentConnector3">
            <a:avLst>
              <a:gd fmla="val 49991" name="adj1"/>
            </a:avLst>
          </a:prstGeom>
          <a:noFill/>
          <a:ln cap="flat" cmpd="sng" w="9525">
            <a:solidFill>
              <a:schemeClr val="dk1"/>
            </a:solidFill>
            <a:prstDash val="solid"/>
            <a:round/>
            <a:headEnd len="med" w="med" type="none"/>
            <a:tailEnd len="med" w="med" type="none"/>
          </a:ln>
        </p:spPr>
      </p:cxnSp>
      <p:grpSp>
        <p:nvGrpSpPr>
          <p:cNvPr id="732" name="Google Shape;732;p68"/>
          <p:cNvGrpSpPr/>
          <p:nvPr/>
        </p:nvGrpSpPr>
        <p:grpSpPr>
          <a:xfrm>
            <a:off x="3830193" y="1845070"/>
            <a:ext cx="267945" cy="267945"/>
            <a:chOff x="4087107" y="2711822"/>
            <a:chExt cx="316047" cy="316047"/>
          </a:xfrm>
        </p:grpSpPr>
        <p:sp>
          <p:nvSpPr>
            <p:cNvPr id="733" name="Google Shape;733;p68"/>
            <p:cNvSpPr/>
            <p:nvPr/>
          </p:nvSpPr>
          <p:spPr>
            <a:xfrm>
              <a:off x="4347501" y="2711822"/>
              <a:ext cx="55654" cy="55654"/>
            </a:xfrm>
            <a:custGeom>
              <a:rect b="b" l="l" r="r" t="t"/>
              <a:pathLst>
                <a:path extrusionOk="0" h="1644" w="1644">
                  <a:moveTo>
                    <a:pt x="834" y="524"/>
                  </a:moveTo>
                  <a:cubicBezTo>
                    <a:pt x="977" y="524"/>
                    <a:pt x="1096" y="667"/>
                    <a:pt x="1096" y="810"/>
                  </a:cubicBezTo>
                  <a:cubicBezTo>
                    <a:pt x="1096" y="953"/>
                    <a:pt x="977" y="1096"/>
                    <a:pt x="834" y="1096"/>
                  </a:cubicBezTo>
                  <a:cubicBezTo>
                    <a:pt x="667" y="1096"/>
                    <a:pt x="548" y="953"/>
                    <a:pt x="548" y="810"/>
                  </a:cubicBezTo>
                  <a:cubicBezTo>
                    <a:pt x="548" y="667"/>
                    <a:pt x="667" y="524"/>
                    <a:pt x="834" y="524"/>
                  </a:cubicBezTo>
                  <a:close/>
                  <a:moveTo>
                    <a:pt x="834" y="1"/>
                  </a:moveTo>
                  <a:cubicBezTo>
                    <a:pt x="381" y="1"/>
                    <a:pt x="0" y="358"/>
                    <a:pt x="0" y="810"/>
                  </a:cubicBezTo>
                  <a:cubicBezTo>
                    <a:pt x="0" y="1263"/>
                    <a:pt x="381" y="1644"/>
                    <a:pt x="834" y="1644"/>
                  </a:cubicBezTo>
                  <a:cubicBezTo>
                    <a:pt x="1286" y="1644"/>
                    <a:pt x="1643" y="1263"/>
                    <a:pt x="1643" y="810"/>
                  </a:cubicBezTo>
                  <a:cubicBezTo>
                    <a:pt x="1643" y="358"/>
                    <a:pt x="1286"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8"/>
            <p:cNvSpPr/>
            <p:nvPr/>
          </p:nvSpPr>
          <p:spPr>
            <a:xfrm>
              <a:off x="4087107" y="2711822"/>
              <a:ext cx="316047" cy="316047"/>
            </a:xfrm>
            <a:custGeom>
              <a:rect b="b" l="l" r="r" t="t"/>
              <a:pathLst>
                <a:path extrusionOk="0" h="9336" w="9336">
                  <a:moveTo>
                    <a:pt x="3572" y="4573"/>
                  </a:moveTo>
                  <a:lnTo>
                    <a:pt x="3572" y="5502"/>
                  </a:lnTo>
                  <a:lnTo>
                    <a:pt x="548" y="5502"/>
                  </a:lnTo>
                  <a:lnTo>
                    <a:pt x="548" y="5406"/>
                  </a:lnTo>
                  <a:cubicBezTo>
                    <a:pt x="548" y="4954"/>
                    <a:pt x="905" y="4573"/>
                    <a:pt x="1358" y="4573"/>
                  </a:cubicBezTo>
                  <a:close/>
                  <a:moveTo>
                    <a:pt x="7978" y="4573"/>
                  </a:moveTo>
                  <a:cubicBezTo>
                    <a:pt x="8430" y="4573"/>
                    <a:pt x="8788" y="4954"/>
                    <a:pt x="8788" y="5406"/>
                  </a:cubicBezTo>
                  <a:lnTo>
                    <a:pt x="8788" y="5502"/>
                  </a:lnTo>
                  <a:lnTo>
                    <a:pt x="5763" y="5502"/>
                  </a:lnTo>
                  <a:lnTo>
                    <a:pt x="5763" y="4573"/>
                  </a:lnTo>
                  <a:close/>
                  <a:moveTo>
                    <a:pt x="5215" y="4573"/>
                  </a:moveTo>
                  <a:lnTo>
                    <a:pt x="5215" y="6597"/>
                  </a:lnTo>
                  <a:lnTo>
                    <a:pt x="4120" y="6597"/>
                  </a:lnTo>
                  <a:lnTo>
                    <a:pt x="4120" y="4573"/>
                  </a:lnTo>
                  <a:close/>
                  <a:moveTo>
                    <a:pt x="8240" y="6049"/>
                  </a:moveTo>
                  <a:lnTo>
                    <a:pt x="8240" y="6859"/>
                  </a:lnTo>
                  <a:cubicBezTo>
                    <a:pt x="8240" y="7335"/>
                    <a:pt x="7883" y="7693"/>
                    <a:pt x="7430" y="7693"/>
                  </a:cubicBezTo>
                  <a:lnTo>
                    <a:pt x="1905" y="7693"/>
                  </a:lnTo>
                  <a:cubicBezTo>
                    <a:pt x="1691" y="7693"/>
                    <a:pt x="1477" y="7597"/>
                    <a:pt x="1334" y="7454"/>
                  </a:cubicBezTo>
                  <a:cubicBezTo>
                    <a:pt x="1167" y="7288"/>
                    <a:pt x="1096" y="7097"/>
                    <a:pt x="1096" y="6883"/>
                  </a:cubicBezTo>
                  <a:lnTo>
                    <a:pt x="1096" y="6049"/>
                  </a:lnTo>
                  <a:lnTo>
                    <a:pt x="3572" y="6049"/>
                  </a:lnTo>
                  <a:lnTo>
                    <a:pt x="3572" y="7145"/>
                  </a:lnTo>
                  <a:lnTo>
                    <a:pt x="5763" y="7145"/>
                  </a:lnTo>
                  <a:lnTo>
                    <a:pt x="5763" y="6049"/>
                  </a:lnTo>
                  <a:close/>
                  <a:moveTo>
                    <a:pt x="2643" y="1"/>
                  </a:moveTo>
                  <a:cubicBezTo>
                    <a:pt x="2024" y="1"/>
                    <a:pt x="1548" y="477"/>
                    <a:pt x="1548" y="1096"/>
                  </a:cubicBezTo>
                  <a:lnTo>
                    <a:pt x="1548" y="4025"/>
                  </a:lnTo>
                  <a:lnTo>
                    <a:pt x="1358" y="4025"/>
                  </a:lnTo>
                  <a:cubicBezTo>
                    <a:pt x="619" y="4025"/>
                    <a:pt x="0" y="4644"/>
                    <a:pt x="0" y="5406"/>
                  </a:cubicBezTo>
                  <a:lnTo>
                    <a:pt x="0" y="6049"/>
                  </a:lnTo>
                  <a:lnTo>
                    <a:pt x="548" y="6049"/>
                  </a:lnTo>
                  <a:lnTo>
                    <a:pt x="548" y="6883"/>
                  </a:lnTo>
                  <a:cubicBezTo>
                    <a:pt x="548" y="7240"/>
                    <a:pt x="691" y="7573"/>
                    <a:pt x="953" y="7835"/>
                  </a:cubicBezTo>
                  <a:cubicBezTo>
                    <a:pt x="1215" y="8097"/>
                    <a:pt x="1548" y="8240"/>
                    <a:pt x="1905" y="8240"/>
                  </a:cubicBezTo>
                  <a:lnTo>
                    <a:pt x="1905" y="8526"/>
                  </a:lnTo>
                  <a:cubicBezTo>
                    <a:pt x="1905" y="8669"/>
                    <a:pt x="1786" y="8788"/>
                    <a:pt x="1643" y="8788"/>
                  </a:cubicBezTo>
                  <a:lnTo>
                    <a:pt x="1096" y="8788"/>
                  </a:lnTo>
                  <a:lnTo>
                    <a:pt x="1096" y="9336"/>
                  </a:lnTo>
                  <a:lnTo>
                    <a:pt x="1643" y="9336"/>
                  </a:lnTo>
                  <a:cubicBezTo>
                    <a:pt x="2096" y="9336"/>
                    <a:pt x="2453" y="8979"/>
                    <a:pt x="2453" y="8526"/>
                  </a:cubicBezTo>
                  <a:lnTo>
                    <a:pt x="2453" y="8240"/>
                  </a:lnTo>
                  <a:lnTo>
                    <a:pt x="6882" y="8240"/>
                  </a:lnTo>
                  <a:lnTo>
                    <a:pt x="6882" y="8526"/>
                  </a:lnTo>
                  <a:cubicBezTo>
                    <a:pt x="6882" y="8979"/>
                    <a:pt x="7240" y="9336"/>
                    <a:pt x="7692" y="9336"/>
                  </a:cubicBezTo>
                  <a:lnTo>
                    <a:pt x="8240" y="9336"/>
                  </a:lnTo>
                  <a:lnTo>
                    <a:pt x="8240" y="8788"/>
                  </a:lnTo>
                  <a:lnTo>
                    <a:pt x="7692" y="8788"/>
                  </a:lnTo>
                  <a:cubicBezTo>
                    <a:pt x="7549" y="8788"/>
                    <a:pt x="7430" y="8669"/>
                    <a:pt x="7430" y="8526"/>
                  </a:cubicBezTo>
                  <a:lnTo>
                    <a:pt x="7430" y="8240"/>
                  </a:lnTo>
                  <a:cubicBezTo>
                    <a:pt x="8168" y="8240"/>
                    <a:pt x="8788" y="7621"/>
                    <a:pt x="8788" y="6859"/>
                  </a:cubicBezTo>
                  <a:lnTo>
                    <a:pt x="8788" y="6049"/>
                  </a:lnTo>
                  <a:lnTo>
                    <a:pt x="9335" y="6049"/>
                  </a:lnTo>
                  <a:lnTo>
                    <a:pt x="9335" y="5406"/>
                  </a:lnTo>
                  <a:cubicBezTo>
                    <a:pt x="9335" y="4644"/>
                    <a:pt x="8740" y="4025"/>
                    <a:pt x="7978" y="4025"/>
                  </a:cubicBezTo>
                  <a:lnTo>
                    <a:pt x="3191" y="4025"/>
                  </a:lnTo>
                  <a:lnTo>
                    <a:pt x="3191" y="3477"/>
                  </a:lnTo>
                  <a:lnTo>
                    <a:pt x="2643" y="3477"/>
                  </a:lnTo>
                  <a:lnTo>
                    <a:pt x="2643" y="4025"/>
                  </a:lnTo>
                  <a:lnTo>
                    <a:pt x="2096" y="4025"/>
                  </a:lnTo>
                  <a:lnTo>
                    <a:pt x="2096" y="1096"/>
                  </a:lnTo>
                  <a:cubicBezTo>
                    <a:pt x="2096" y="786"/>
                    <a:pt x="2334" y="548"/>
                    <a:pt x="2643" y="548"/>
                  </a:cubicBezTo>
                  <a:cubicBezTo>
                    <a:pt x="2929" y="548"/>
                    <a:pt x="3191" y="786"/>
                    <a:pt x="3191" y="1096"/>
                  </a:cubicBezTo>
                  <a:lnTo>
                    <a:pt x="3191" y="1453"/>
                  </a:lnTo>
                  <a:lnTo>
                    <a:pt x="2643" y="1453"/>
                  </a:lnTo>
                  <a:lnTo>
                    <a:pt x="2643" y="2001"/>
                  </a:lnTo>
                  <a:lnTo>
                    <a:pt x="4287" y="2001"/>
                  </a:lnTo>
                  <a:lnTo>
                    <a:pt x="4287" y="1453"/>
                  </a:lnTo>
                  <a:lnTo>
                    <a:pt x="3739" y="1453"/>
                  </a:lnTo>
                  <a:lnTo>
                    <a:pt x="3739" y="1096"/>
                  </a:lnTo>
                  <a:cubicBezTo>
                    <a:pt x="3739" y="477"/>
                    <a:pt x="3239" y="1"/>
                    <a:pt x="2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8"/>
            <p:cNvSpPr/>
            <p:nvPr/>
          </p:nvSpPr>
          <p:spPr>
            <a:xfrm>
              <a:off x="4270080" y="2773908"/>
              <a:ext cx="55687" cy="55654"/>
            </a:xfrm>
            <a:custGeom>
              <a:rect b="b" l="l" r="r" t="t"/>
              <a:pathLst>
                <a:path extrusionOk="0" h="1644" w="1645">
                  <a:moveTo>
                    <a:pt x="811" y="548"/>
                  </a:moveTo>
                  <a:cubicBezTo>
                    <a:pt x="977" y="548"/>
                    <a:pt x="1096" y="667"/>
                    <a:pt x="1096" y="834"/>
                  </a:cubicBezTo>
                  <a:cubicBezTo>
                    <a:pt x="1096" y="977"/>
                    <a:pt x="977" y="1096"/>
                    <a:pt x="811" y="1096"/>
                  </a:cubicBezTo>
                  <a:cubicBezTo>
                    <a:pt x="668" y="1096"/>
                    <a:pt x="549" y="977"/>
                    <a:pt x="549" y="834"/>
                  </a:cubicBezTo>
                  <a:cubicBezTo>
                    <a:pt x="549" y="691"/>
                    <a:pt x="668" y="548"/>
                    <a:pt x="811" y="548"/>
                  </a:cubicBezTo>
                  <a:close/>
                  <a:moveTo>
                    <a:pt x="811" y="0"/>
                  </a:moveTo>
                  <a:cubicBezTo>
                    <a:pt x="358" y="0"/>
                    <a:pt x="1" y="381"/>
                    <a:pt x="1" y="834"/>
                  </a:cubicBezTo>
                  <a:cubicBezTo>
                    <a:pt x="1" y="1286"/>
                    <a:pt x="358" y="1643"/>
                    <a:pt x="811" y="1643"/>
                  </a:cubicBezTo>
                  <a:cubicBezTo>
                    <a:pt x="1263" y="1643"/>
                    <a:pt x="1644" y="1286"/>
                    <a:pt x="1644" y="834"/>
                  </a:cubicBezTo>
                  <a:cubicBezTo>
                    <a:pt x="1644" y="381"/>
                    <a:pt x="1263" y="0"/>
                    <a:pt x="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68"/>
          <p:cNvGrpSpPr/>
          <p:nvPr/>
        </p:nvGrpSpPr>
        <p:grpSpPr>
          <a:xfrm>
            <a:off x="4884259" y="2654818"/>
            <a:ext cx="267936" cy="267905"/>
            <a:chOff x="6757968" y="1492083"/>
            <a:chExt cx="316859" cy="316859"/>
          </a:xfrm>
        </p:grpSpPr>
        <p:sp>
          <p:nvSpPr>
            <p:cNvPr id="737" name="Google Shape;737;p68"/>
            <p:cNvSpPr/>
            <p:nvPr/>
          </p:nvSpPr>
          <p:spPr>
            <a:xfrm>
              <a:off x="6795849" y="1642016"/>
              <a:ext cx="129824" cy="129824"/>
            </a:xfrm>
            <a:custGeom>
              <a:rect b="b" l="l" r="r" t="t"/>
              <a:pathLst>
                <a:path extrusionOk="0" h="3835" w="3835">
                  <a:moveTo>
                    <a:pt x="1906" y="549"/>
                  </a:moveTo>
                  <a:cubicBezTo>
                    <a:pt x="2668" y="549"/>
                    <a:pt x="3287" y="1168"/>
                    <a:pt x="3287" y="1930"/>
                  </a:cubicBezTo>
                  <a:cubicBezTo>
                    <a:pt x="3287" y="2668"/>
                    <a:pt x="2668" y="3287"/>
                    <a:pt x="1906" y="3287"/>
                  </a:cubicBezTo>
                  <a:cubicBezTo>
                    <a:pt x="1144" y="3287"/>
                    <a:pt x="548" y="2668"/>
                    <a:pt x="548" y="1930"/>
                  </a:cubicBezTo>
                  <a:cubicBezTo>
                    <a:pt x="548" y="1168"/>
                    <a:pt x="1144" y="549"/>
                    <a:pt x="1906" y="549"/>
                  </a:cubicBezTo>
                  <a:close/>
                  <a:moveTo>
                    <a:pt x="1906" y="1"/>
                  </a:moveTo>
                  <a:cubicBezTo>
                    <a:pt x="858" y="1"/>
                    <a:pt x="1" y="858"/>
                    <a:pt x="1" y="1930"/>
                  </a:cubicBezTo>
                  <a:cubicBezTo>
                    <a:pt x="1" y="2978"/>
                    <a:pt x="858" y="3835"/>
                    <a:pt x="1906" y="3835"/>
                  </a:cubicBezTo>
                  <a:cubicBezTo>
                    <a:pt x="2954" y="3835"/>
                    <a:pt x="3835" y="2978"/>
                    <a:pt x="3835" y="1930"/>
                  </a:cubicBezTo>
                  <a:cubicBezTo>
                    <a:pt x="3835" y="858"/>
                    <a:pt x="2954" y="1"/>
                    <a:pt x="1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8"/>
            <p:cNvSpPr/>
            <p:nvPr/>
          </p:nvSpPr>
          <p:spPr>
            <a:xfrm>
              <a:off x="6832951" y="1679118"/>
              <a:ext cx="55654" cy="55654"/>
            </a:xfrm>
            <a:custGeom>
              <a:rect b="b" l="l" r="r" t="t"/>
              <a:pathLst>
                <a:path extrusionOk="0" h="1644" w="1644">
                  <a:moveTo>
                    <a:pt x="810" y="548"/>
                  </a:moveTo>
                  <a:cubicBezTo>
                    <a:pt x="953" y="548"/>
                    <a:pt x="1096" y="667"/>
                    <a:pt x="1096" y="834"/>
                  </a:cubicBezTo>
                  <a:cubicBezTo>
                    <a:pt x="1096" y="977"/>
                    <a:pt x="953" y="1096"/>
                    <a:pt x="810" y="1096"/>
                  </a:cubicBezTo>
                  <a:cubicBezTo>
                    <a:pt x="667" y="1096"/>
                    <a:pt x="548" y="977"/>
                    <a:pt x="548" y="834"/>
                  </a:cubicBezTo>
                  <a:cubicBezTo>
                    <a:pt x="548" y="667"/>
                    <a:pt x="667" y="548"/>
                    <a:pt x="810" y="548"/>
                  </a:cubicBezTo>
                  <a:close/>
                  <a:moveTo>
                    <a:pt x="810" y="0"/>
                  </a:moveTo>
                  <a:cubicBezTo>
                    <a:pt x="357" y="0"/>
                    <a:pt x="0" y="381"/>
                    <a:pt x="0" y="834"/>
                  </a:cubicBezTo>
                  <a:cubicBezTo>
                    <a:pt x="0" y="1286"/>
                    <a:pt x="357" y="1644"/>
                    <a:pt x="810" y="1644"/>
                  </a:cubicBezTo>
                  <a:cubicBezTo>
                    <a:pt x="1262" y="1644"/>
                    <a:pt x="1643" y="1262"/>
                    <a:pt x="1643" y="834"/>
                  </a:cubicBezTo>
                  <a:cubicBezTo>
                    <a:pt x="1643" y="381"/>
                    <a:pt x="1262" y="0"/>
                    <a:pt x="8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8"/>
            <p:cNvSpPr/>
            <p:nvPr/>
          </p:nvSpPr>
          <p:spPr>
            <a:xfrm>
              <a:off x="6757968" y="1492083"/>
              <a:ext cx="316859" cy="316859"/>
            </a:xfrm>
            <a:custGeom>
              <a:rect b="b" l="l" r="r" t="t"/>
              <a:pathLst>
                <a:path extrusionOk="0" h="9360" w="9360">
                  <a:moveTo>
                    <a:pt x="3739" y="548"/>
                  </a:moveTo>
                  <a:cubicBezTo>
                    <a:pt x="3882" y="548"/>
                    <a:pt x="4025" y="691"/>
                    <a:pt x="4025" y="834"/>
                  </a:cubicBezTo>
                  <a:cubicBezTo>
                    <a:pt x="4025" y="1001"/>
                    <a:pt x="3882" y="1120"/>
                    <a:pt x="3739" y="1120"/>
                  </a:cubicBezTo>
                  <a:lnTo>
                    <a:pt x="2334" y="1120"/>
                  </a:lnTo>
                  <a:cubicBezTo>
                    <a:pt x="2168" y="1120"/>
                    <a:pt x="2049" y="1001"/>
                    <a:pt x="2049" y="834"/>
                  </a:cubicBezTo>
                  <a:cubicBezTo>
                    <a:pt x="2025" y="691"/>
                    <a:pt x="2168" y="548"/>
                    <a:pt x="2334" y="548"/>
                  </a:cubicBezTo>
                  <a:close/>
                  <a:moveTo>
                    <a:pt x="4287" y="1667"/>
                  </a:moveTo>
                  <a:cubicBezTo>
                    <a:pt x="4454" y="1667"/>
                    <a:pt x="4573" y="1810"/>
                    <a:pt x="4573" y="1977"/>
                  </a:cubicBezTo>
                  <a:cubicBezTo>
                    <a:pt x="4573" y="2120"/>
                    <a:pt x="4454" y="2263"/>
                    <a:pt x="4287" y="2263"/>
                  </a:cubicBezTo>
                  <a:lnTo>
                    <a:pt x="1763" y="2263"/>
                  </a:lnTo>
                  <a:cubicBezTo>
                    <a:pt x="1596" y="2263"/>
                    <a:pt x="1477" y="2120"/>
                    <a:pt x="1477" y="1977"/>
                  </a:cubicBezTo>
                  <a:cubicBezTo>
                    <a:pt x="1477" y="1810"/>
                    <a:pt x="1596" y="1667"/>
                    <a:pt x="1763" y="1667"/>
                  </a:cubicBezTo>
                  <a:close/>
                  <a:moveTo>
                    <a:pt x="4406" y="2810"/>
                  </a:moveTo>
                  <a:lnTo>
                    <a:pt x="4406" y="3334"/>
                  </a:lnTo>
                  <a:lnTo>
                    <a:pt x="572" y="3334"/>
                  </a:lnTo>
                  <a:lnTo>
                    <a:pt x="572" y="2810"/>
                  </a:lnTo>
                  <a:close/>
                  <a:moveTo>
                    <a:pt x="5502" y="2810"/>
                  </a:moveTo>
                  <a:lnTo>
                    <a:pt x="5502" y="3358"/>
                  </a:lnTo>
                  <a:lnTo>
                    <a:pt x="4954" y="3358"/>
                  </a:lnTo>
                  <a:lnTo>
                    <a:pt x="4954" y="2810"/>
                  </a:lnTo>
                  <a:close/>
                  <a:moveTo>
                    <a:pt x="8812" y="3906"/>
                  </a:moveTo>
                  <a:lnTo>
                    <a:pt x="8812" y="4978"/>
                  </a:lnTo>
                  <a:lnTo>
                    <a:pt x="8240" y="4978"/>
                  </a:lnTo>
                  <a:lnTo>
                    <a:pt x="8240" y="4430"/>
                  </a:lnTo>
                  <a:lnTo>
                    <a:pt x="7693" y="4430"/>
                  </a:lnTo>
                  <a:lnTo>
                    <a:pt x="7693" y="4978"/>
                  </a:lnTo>
                  <a:lnTo>
                    <a:pt x="7145" y="4978"/>
                  </a:lnTo>
                  <a:lnTo>
                    <a:pt x="7145" y="4430"/>
                  </a:lnTo>
                  <a:lnTo>
                    <a:pt x="6597" y="4430"/>
                  </a:lnTo>
                  <a:lnTo>
                    <a:pt x="6597" y="4978"/>
                  </a:lnTo>
                  <a:lnTo>
                    <a:pt x="6026" y="4978"/>
                  </a:lnTo>
                  <a:lnTo>
                    <a:pt x="6026" y="3906"/>
                  </a:lnTo>
                  <a:close/>
                  <a:moveTo>
                    <a:pt x="7693" y="5525"/>
                  </a:moveTo>
                  <a:lnTo>
                    <a:pt x="7693" y="5835"/>
                  </a:lnTo>
                  <a:cubicBezTo>
                    <a:pt x="7693" y="5978"/>
                    <a:pt x="7573" y="6097"/>
                    <a:pt x="7431" y="6097"/>
                  </a:cubicBezTo>
                  <a:cubicBezTo>
                    <a:pt x="7264" y="6097"/>
                    <a:pt x="7145" y="5978"/>
                    <a:pt x="7145" y="5835"/>
                  </a:cubicBezTo>
                  <a:lnTo>
                    <a:pt x="7145" y="5525"/>
                  </a:lnTo>
                  <a:close/>
                  <a:moveTo>
                    <a:pt x="8812" y="5525"/>
                  </a:moveTo>
                  <a:lnTo>
                    <a:pt x="8812" y="7716"/>
                  </a:lnTo>
                  <a:lnTo>
                    <a:pt x="6026" y="7716"/>
                  </a:lnTo>
                  <a:lnTo>
                    <a:pt x="6026" y="5525"/>
                  </a:lnTo>
                  <a:lnTo>
                    <a:pt x="6597" y="5525"/>
                  </a:lnTo>
                  <a:lnTo>
                    <a:pt x="6597" y="5811"/>
                  </a:lnTo>
                  <a:cubicBezTo>
                    <a:pt x="6597" y="6287"/>
                    <a:pt x="6978" y="6645"/>
                    <a:pt x="7431" y="6645"/>
                  </a:cubicBezTo>
                  <a:cubicBezTo>
                    <a:pt x="7883" y="6645"/>
                    <a:pt x="8240" y="6264"/>
                    <a:pt x="8240" y="5811"/>
                  </a:cubicBezTo>
                  <a:lnTo>
                    <a:pt x="8240" y="5525"/>
                  </a:lnTo>
                  <a:close/>
                  <a:moveTo>
                    <a:pt x="5502" y="3906"/>
                  </a:moveTo>
                  <a:lnTo>
                    <a:pt x="5502" y="8812"/>
                  </a:lnTo>
                  <a:lnTo>
                    <a:pt x="572" y="8812"/>
                  </a:lnTo>
                  <a:lnTo>
                    <a:pt x="572" y="3906"/>
                  </a:lnTo>
                  <a:close/>
                  <a:moveTo>
                    <a:pt x="8812" y="8264"/>
                  </a:moveTo>
                  <a:lnTo>
                    <a:pt x="8812" y="8812"/>
                  </a:lnTo>
                  <a:lnTo>
                    <a:pt x="6049" y="8812"/>
                  </a:lnTo>
                  <a:lnTo>
                    <a:pt x="6049" y="8264"/>
                  </a:lnTo>
                  <a:close/>
                  <a:moveTo>
                    <a:pt x="2334" y="0"/>
                  </a:moveTo>
                  <a:cubicBezTo>
                    <a:pt x="1858" y="0"/>
                    <a:pt x="1477" y="381"/>
                    <a:pt x="1477" y="834"/>
                  </a:cubicBezTo>
                  <a:cubicBezTo>
                    <a:pt x="1477" y="953"/>
                    <a:pt x="1501" y="1072"/>
                    <a:pt x="1548" y="1167"/>
                  </a:cubicBezTo>
                  <a:cubicBezTo>
                    <a:pt x="1191" y="1263"/>
                    <a:pt x="929" y="1572"/>
                    <a:pt x="929" y="1977"/>
                  </a:cubicBezTo>
                  <a:cubicBezTo>
                    <a:pt x="929" y="2072"/>
                    <a:pt x="929" y="2167"/>
                    <a:pt x="977" y="2263"/>
                  </a:cubicBezTo>
                  <a:lnTo>
                    <a:pt x="0" y="2263"/>
                  </a:lnTo>
                  <a:lnTo>
                    <a:pt x="0" y="9359"/>
                  </a:lnTo>
                  <a:lnTo>
                    <a:pt x="9360" y="9359"/>
                  </a:lnTo>
                  <a:lnTo>
                    <a:pt x="9360" y="3358"/>
                  </a:lnTo>
                  <a:lnTo>
                    <a:pt x="6049" y="3358"/>
                  </a:lnTo>
                  <a:lnTo>
                    <a:pt x="6049" y="2263"/>
                  </a:lnTo>
                  <a:lnTo>
                    <a:pt x="5073" y="2263"/>
                  </a:lnTo>
                  <a:cubicBezTo>
                    <a:pt x="5121" y="2167"/>
                    <a:pt x="5121" y="2072"/>
                    <a:pt x="5121" y="1977"/>
                  </a:cubicBezTo>
                  <a:cubicBezTo>
                    <a:pt x="5121" y="1572"/>
                    <a:pt x="4859" y="1263"/>
                    <a:pt x="4501" y="1167"/>
                  </a:cubicBezTo>
                  <a:cubicBezTo>
                    <a:pt x="4549" y="1072"/>
                    <a:pt x="4573" y="953"/>
                    <a:pt x="4573" y="834"/>
                  </a:cubicBezTo>
                  <a:cubicBezTo>
                    <a:pt x="4573" y="381"/>
                    <a:pt x="4192" y="0"/>
                    <a:pt x="3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 name="Google Shape;740;p68"/>
          <p:cNvSpPr txBox="1"/>
          <p:nvPr/>
        </p:nvSpPr>
        <p:spPr>
          <a:xfrm>
            <a:off x="0" y="3383275"/>
            <a:ext cx="3615600" cy="59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900">
                <a:solidFill>
                  <a:schemeClr val="dk1"/>
                </a:solidFill>
                <a:latin typeface="Abhaya Libre"/>
                <a:ea typeface="Abhaya Libre"/>
                <a:cs typeface="Abhaya Libre"/>
                <a:sym typeface="Abhaya Libre"/>
              </a:rPr>
              <a:t>neighbourhood="Kreis 3"</a:t>
            </a:r>
            <a:endParaRPr b="1" sz="1900">
              <a:solidFill>
                <a:schemeClr val="dk1"/>
              </a:solidFill>
              <a:latin typeface="Abhaya Libre"/>
              <a:ea typeface="Abhaya Libre"/>
              <a:cs typeface="Abhaya Libre"/>
              <a:sym typeface="Abhaya Libre"/>
            </a:endParaRPr>
          </a:p>
        </p:txBody>
      </p:sp>
      <p:grpSp>
        <p:nvGrpSpPr>
          <p:cNvPr id="741" name="Google Shape;741;p68"/>
          <p:cNvGrpSpPr/>
          <p:nvPr/>
        </p:nvGrpSpPr>
        <p:grpSpPr>
          <a:xfrm>
            <a:off x="4912022" y="1017443"/>
            <a:ext cx="267959" cy="267927"/>
            <a:chOff x="791925" y="1492525"/>
            <a:chExt cx="315098" cy="315098"/>
          </a:xfrm>
        </p:grpSpPr>
        <p:sp>
          <p:nvSpPr>
            <p:cNvPr id="742" name="Google Shape;742;p68"/>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8"/>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68"/>
          <p:cNvGrpSpPr/>
          <p:nvPr/>
        </p:nvGrpSpPr>
        <p:grpSpPr>
          <a:xfrm>
            <a:off x="3805745" y="2630735"/>
            <a:ext cx="316859" cy="316047"/>
            <a:chOff x="3373632" y="2711822"/>
            <a:chExt cx="316859" cy="316047"/>
          </a:xfrm>
        </p:grpSpPr>
        <p:sp>
          <p:nvSpPr>
            <p:cNvPr id="745" name="Google Shape;745;p68"/>
            <p:cNvSpPr/>
            <p:nvPr/>
          </p:nvSpPr>
          <p:spPr>
            <a:xfrm>
              <a:off x="3373632" y="2711822"/>
              <a:ext cx="316859" cy="316047"/>
            </a:xfrm>
            <a:custGeom>
              <a:rect b="b" l="l" r="r" t="t"/>
              <a:pathLst>
                <a:path extrusionOk="0" h="9336" w="9360">
                  <a:moveTo>
                    <a:pt x="4882" y="548"/>
                  </a:moveTo>
                  <a:lnTo>
                    <a:pt x="6025" y="1572"/>
                  </a:lnTo>
                  <a:lnTo>
                    <a:pt x="6025" y="2715"/>
                  </a:lnTo>
                  <a:lnTo>
                    <a:pt x="4882" y="3763"/>
                  </a:lnTo>
                  <a:lnTo>
                    <a:pt x="548" y="3763"/>
                  </a:lnTo>
                  <a:lnTo>
                    <a:pt x="548" y="548"/>
                  </a:lnTo>
                  <a:close/>
                  <a:moveTo>
                    <a:pt x="7430" y="7145"/>
                  </a:moveTo>
                  <a:cubicBezTo>
                    <a:pt x="7597" y="7145"/>
                    <a:pt x="7716" y="7264"/>
                    <a:pt x="7716" y="7431"/>
                  </a:cubicBezTo>
                  <a:cubicBezTo>
                    <a:pt x="7716" y="7573"/>
                    <a:pt x="7597" y="7693"/>
                    <a:pt x="7430" y="7693"/>
                  </a:cubicBezTo>
                  <a:cubicBezTo>
                    <a:pt x="7287" y="7693"/>
                    <a:pt x="7168" y="7573"/>
                    <a:pt x="7168" y="7431"/>
                  </a:cubicBezTo>
                  <a:cubicBezTo>
                    <a:pt x="7168" y="7264"/>
                    <a:pt x="7287" y="7145"/>
                    <a:pt x="7430" y="7145"/>
                  </a:cubicBezTo>
                  <a:close/>
                  <a:moveTo>
                    <a:pt x="7716" y="6073"/>
                  </a:moveTo>
                  <a:cubicBezTo>
                    <a:pt x="8335" y="6216"/>
                    <a:pt x="8812" y="6764"/>
                    <a:pt x="8812" y="7431"/>
                  </a:cubicBezTo>
                  <a:cubicBezTo>
                    <a:pt x="8812" y="8169"/>
                    <a:pt x="8192" y="8788"/>
                    <a:pt x="7430" y="8788"/>
                  </a:cubicBezTo>
                  <a:cubicBezTo>
                    <a:pt x="6883" y="8788"/>
                    <a:pt x="6359" y="8431"/>
                    <a:pt x="6168" y="7907"/>
                  </a:cubicBezTo>
                  <a:lnTo>
                    <a:pt x="6097" y="7740"/>
                  </a:lnTo>
                  <a:lnTo>
                    <a:pt x="548" y="7740"/>
                  </a:lnTo>
                  <a:lnTo>
                    <a:pt x="548" y="6097"/>
                  </a:lnTo>
                  <a:lnTo>
                    <a:pt x="1096" y="6097"/>
                  </a:lnTo>
                  <a:lnTo>
                    <a:pt x="1096" y="7192"/>
                  </a:lnTo>
                  <a:lnTo>
                    <a:pt x="1643" y="7192"/>
                  </a:lnTo>
                  <a:lnTo>
                    <a:pt x="1643" y="6097"/>
                  </a:lnTo>
                  <a:lnTo>
                    <a:pt x="2191" y="6097"/>
                  </a:lnTo>
                  <a:lnTo>
                    <a:pt x="2191" y="7192"/>
                  </a:lnTo>
                  <a:lnTo>
                    <a:pt x="6073" y="7192"/>
                  </a:lnTo>
                  <a:lnTo>
                    <a:pt x="6144" y="7002"/>
                  </a:lnTo>
                  <a:cubicBezTo>
                    <a:pt x="6287" y="6526"/>
                    <a:pt x="6692" y="6168"/>
                    <a:pt x="7168" y="6073"/>
                  </a:cubicBezTo>
                  <a:lnTo>
                    <a:pt x="7168" y="6645"/>
                  </a:lnTo>
                  <a:cubicBezTo>
                    <a:pt x="6835" y="6764"/>
                    <a:pt x="6621" y="7073"/>
                    <a:pt x="6621" y="7431"/>
                  </a:cubicBezTo>
                  <a:cubicBezTo>
                    <a:pt x="6621" y="7883"/>
                    <a:pt x="6978" y="8240"/>
                    <a:pt x="7430" y="8240"/>
                  </a:cubicBezTo>
                  <a:cubicBezTo>
                    <a:pt x="7883" y="8240"/>
                    <a:pt x="8264" y="7883"/>
                    <a:pt x="8264" y="7431"/>
                  </a:cubicBezTo>
                  <a:cubicBezTo>
                    <a:pt x="8264" y="7073"/>
                    <a:pt x="8026" y="6764"/>
                    <a:pt x="7716" y="6645"/>
                  </a:cubicBezTo>
                  <a:lnTo>
                    <a:pt x="7716" y="6073"/>
                  </a:lnTo>
                  <a:close/>
                  <a:moveTo>
                    <a:pt x="0" y="1"/>
                  </a:moveTo>
                  <a:lnTo>
                    <a:pt x="0" y="4311"/>
                  </a:lnTo>
                  <a:lnTo>
                    <a:pt x="5073" y="4311"/>
                  </a:lnTo>
                  <a:lnTo>
                    <a:pt x="6573" y="2953"/>
                  </a:lnTo>
                  <a:lnTo>
                    <a:pt x="6573" y="2430"/>
                  </a:lnTo>
                  <a:lnTo>
                    <a:pt x="6883" y="2430"/>
                  </a:lnTo>
                  <a:cubicBezTo>
                    <a:pt x="7049" y="2430"/>
                    <a:pt x="7168" y="2549"/>
                    <a:pt x="7168" y="2692"/>
                  </a:cubicBezTo>
                  <a:lnTo>
                    <a:pt x="7168" y="5525"/>
                  </a:lnTo>
                  <a:cubicBezTo>
                    <a:pt x="6525" y="5621"/>
                    <a:pt x="5954" y="6026"/>
                    <a:pt x="5692" y="6621"/>
                  </a:cubicBezTo>
                  <a:lnTo>
                    <a:pt x="2739" y="6621"/>
                  </a:lnTo>
                  <a:lnTo>
                    <a:pt x="2739" y="5525"/>
                  </a:lnTo>
                  <a:lnTo>
                    <a:pt x="0" y="5525"/>
                  </a:lnTo>
                  <a:lnTo>
                    <a:pt x="0" y="8264"/>
                  </a:lnTo>
                  <a:lnTo>
                    <a:pt x="5716" y="8264"/>
                  </a:lnTo>
                  <a:cubicBezTo>
                    <a:pt x="5859" y="8550"/>
                    <a:pt x="6073" y="8812"/>
                    <a:pt x="6335" y="8979"/>
                  </a:cubicBezTo>
                  <a:cubicBezTo>
                    <a:pt x="6668" y="9217"/>
                    <a:pt x="7049" y="9336"/>
                    <a:pt x="7430" y="9336"/>
                  </a:cubicBezTo>
                  <a:cubicBezTo>
                    <a:pt x="8502" y="9336"/>
                    <a:pt x="9359" y="8478"/>
                    <a:pt x="9359" y="7407"/>
                  </a:cubicBezTo>
                  <a:cubicBezTo>
                    <a:pt x="9359" y="6454"/>
                    <a:pt x="8645" y="5645"/>
                    <a:pt x="7716" y="5525"/>
                  </a:cubicBezTo>
                  <a:lnTo>
                    <a:pt x="7716" y="2692"/>
                  </a:lnTo>
                  <a:cubicBezTo>
                    <a:pt x="7716" y="2239"/>
                    <a:pt x="7335" y="1882"/>
                    <a:pt x="6883" y="1882"/>
                  </a:cubicBezTo>
                  <a:lnTo>
                    <a:pt x="6573" y="1882"/>
                  </a:lnTo>
                  <a:lnTo>
                    <a:pt x="6573" y="1334"/>
                  </a:lnTo>
                  <a:lnTo>
                    <a:pt x="50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8"/>
            <p:cNvSpPr/>
            <p:nvPr/>
          </p:nvSpPr>
          <p:spPr>
            <a:xfrm>
              <a:off x="3429252" y="2749703"/>
              <a:ext cx="66960" cy="70176"/>
            </a:xfrm>
            <a:custGeom>
              <a:rect b="b" l="l" r="r" t="t"/>
              <a:pathLst>
                <a:path extrusionOk="0" h="2073" w="1978">
                  <a:moveTo>
                    <a:pt x="0" y="1"/>
                  </a:moveTo>
                  <a:lnTo>
                    <a:pt x="0" y="2073"/>
                  </a:lnTo>
                  <a:lnTo>
                    <a:pt x="548" y="2073"/>
                  </a:lnTo>
                  <a:lnTo>
                    <a:pt x="548" y="1311"/>
                  </a:lnTo>
                  <a:lnTo>
                    <a:pt x="1429" y="1311"/>
                  </a:lnTo>
                  <a:lnTo>
                    <a:pt x="1429" y="2073"/>
                  </a:lnTo>
                  <a:lnTo>
                    <a:pt x="1977" y="2073"/>
                  </a:lnTo>
                  <a:lnTo>
                    <a:pt x="1977" y="1"/>
                  </a:lnTo>
                  <a:lnTo>
                    <a:pt x="1429" y="1"/>
                  </a:lnTo>
                  <a:lnTo>
                    <a:pt x="1429" y="763"/>
                  </a:lnTo>
                  <a:lnTo>
                    <a:pt x="548" y="763"/>
                  </a:lnTo>
                  <a:lnTo>
                    <a:pt x="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8"/>
            <p:cNvSpPr/>
            <p:nvPr/>
          </p:nvSpPr>
          <p:spPr>
            <a:xfrm>
              <a:off x="3540491" y="2775499"/>
              <a:ext cx="18585" cy="18585"/>
            </a:xfrm>
            <a:custGeom>
              <a:rect b="b" l="l" r="r" t="t"/>
              <a:pathLst>
                <a:path extrusionOk="0" h="549" w="549">
                  <a:moveTo>
                    <a:pt x="1" y="1"/>
                  </a:moveTo>
                  <a:lnTo>
                    <a:pt x="1" y="549"/>
                  </a:lnTo>
                  <a:lnTo>
                    <a:pt x="549" y="549"/>
                  </a:lnTo>
                  <a:lnTo>
                    <a:pt x="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68"/>
          <p:cNvGrpSpPr/>
          <p:nvPr/>
        </p:nvGrpSpPr>
        <p:grpSpPr>
          <a:xfrm>
            <a:off x="4965026" y="1820623"/>
            <a:ext cx="161273" cy="316859"/>
            <a:chOff x="8192163" y="3346286"/>
            <a:chExt cx="161273" cy="316859"/>
          </a:xfrm>
        </p:grpSpPr>
        <p:sp>
          <p:nvSpPr>
            <p:cNvPr id="749" name="Google Shape;749;p68"/>
            <p:cNvSpPr/>
            <p:nvPr/>
          </p:nvSpPr>
          <p:spPr>
            <a:xfrm>
              <a:off x="8192163" y="3346286"/>
              <a:ext cx="161273" cy="316859"/>
            </a:xfrm>
            <a:custGeom>
              <a:rect b="b" l="l" r="r" t="t"/>
              <a:pathLst>
                <a:path extrusionOk="0" h="9360" w="4764">
                  <a:moveTo>
                    <a:pt x="2382" y="548"/>
                  </a:moveTo>
                  <a:cubicBezTo>
                    <a:pt x="3382" y="548"/>
                    <a:pt x="4216" y="1358"/>
                    <a:pt x="4216" y="2382"/>
                  </a:cubicBezTo>
                  <a:lnTo>
                    <a:pt x="4216" y="8812"/>
                  </a:lnTo>
                  <a:lnTo>
                    <a:pt x="548" y="8812"/>
                  </a:lnTo>
                  <a:lnTo>
                    <a:pt x="548" y="5382"/>
                  </a:lnTo>
                  <a:lnTo>
                    <a:pt x="3644" y="4287"/>
                  </a:lnTo>
                  <a:lnTo>
                    <a:pt x="3644" y="2382"/>
                  </a:lnTo>
                  <a:cubicBezTo>
                    <a:pt x="3644" y="1667"/>
                    <a:pt x="3073" y="1096"/>
                    <a:pt x="2382" y="1096"/>
                  </a:cubicBezTo>
                  <a:cubicBezTo>
                    <a:pt x="1667" y="1096"/>
                    <a:pt x="1096" y="1667"/>
                    <a:pt x="1096" y="2382"/>
                  </a:cubicBezTo>
                  <a:lnTo>
                    <a:pt x="1096" y="3311"/>
                  </a:lnTo>
                  <a:lnTo>
                    <a:pt x="548" y="3311"/>
                  </a:lnTo>
                  <a:lnTo>
                    <a:pt x="548" y="2382"/>
                  </a:lnTo>
                  <a:cubicBezTo>
                    <a:pt x="548" y="1358"/>
                    <a:pt x="1382" y="548"/>
                    <a:pt x="2382" y="548"/>
                  </a:cubicBezTo>
                  <a:close/>
                  <a:moveTo>
                    <a:pt x="2382" y="0"/>
                  </a:moveTo>
                  <a:cubicBezTo>
                    <a:pt x="1072" y="0"/>
                    <a:pt x="0" y="1072"/>
                    <a:pt x="0" y="2382"/>
                  </a:cubicBezTo>
                  <a:lnTo>
                    <a:pt x="0" y="3858"/>
                  </a:lnTo>
                  <a:lnTo>
                    <a:pt x="1644" y="3858"/>
                  </a:lnTo>
                  <a:lnTo>
                    <a:pt x="1644" y="2382"/>
                  </a:lnTo>
                  <a:cubicBezTo>
                    <a:pt x="1644" y="1977"/>
                    <a:pt x="1977" y="1644"/>
                    <a:pt x="2382" y="1644"/>
                  </a:cubicBezTo>
                  <a:cubicBezTo>
                    <a:pt x="2787" y="1644"/>
                    <a:pt x="3096" y="1977"/>
                    <a:pt x="3096" y="2382"/>
                  </a:cubicBezTo>
                  <a:lnTo>
                    <a:pt x="3096" y="3906"/>
                  </a:lnTo>
                  <a:lnTo>
                    <a:pt x="0" y="5001"/>
                  </a:lnTo>
                  <a:lnTo>
                    <a:pt x="0" y="9359"/>
                  </a:lnTo>
                  <a:lnTo>
                    <a:pt x="4763" y="9359"/>
                  </a:lnTo>
                  <a:lnTo>
                    <a:pt x="4763" y="2382"/>
                  </a:lnTo>
                  <a:cubicBezTo>
                    <a:pt x="4763" y="1072"/>
                    <a:pt x="3692" y="0"/>
                    <a:pt x="2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8"/>
            <p:cNvSpPr/>
            <p:nvPr/>
          </p:nvSpPr>
          <p:spPr>
            <a:xfrm>
              <a:off x="8232481" y="3551060"/>
              <a:ext cx="79012" cy="58057"/>
            </a:xfrm>
            <a:custGeom>
              <a:rect b="b" l="l" r="r" t="t"/>
              <a:pathLst>
                <a:path extrusionOk="0" h="1715" w="2334">
                  <a:moveTo>
                    <a:pt x="2001" y="0"/>
                  </a:moveTo>
                  <a:lnTo>
                    <a:pt x="834" y="953"/>
                  </a:lnTo>
                  <a:lnTo>
                    <a:pt x="429" y="477"/>
                  </a:lnTo>
                  <a:lnTo>
                    <a:pt x="0" y="834"/>
                  </a:lnTo>
                  <a:lnTo>
                    <a:pt x="786" y="1715"/>
                  </a:lnTo>
                  <a:lnTo>
                    <a:pt x="2334" y="405"/>
                  </a:lnTo>
                  <a:lnTo>
                    <a:pt x="2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68"/>
          <p:cNvSpPr/>
          <p:nvPr/>
        </p:nvSpPr>
        <p:spPr>
          <a:xfrm>
            <a:off x="3796656" y="993855"/>
            <a:ext cx="315098" cy="315098"/>
          </a:xfrm>
          <a:custGeom>
            <a:rect b="b" l="l" r="r" t="t"/>
            <a:pathLst>
              <a:path extrusionOk="0" h="12146" w="12146">
                <a:moveTo>
                  <a:pt x="2763" y="857"/>
                </a:moveTo>
                <a:lnTo>
                  <a:pt x="11170" y="2524"/>
                </a:lnTo>
                <a:lnTo>
                  <a:pt x="10669" y="4977"/>
                </a:lnTo>
                <a:lnTo>
                  <a:pt x="10003" y="4977"/>
                </a:lnTo>
                <a:lnTo>
                  <a:pt x="10003" y="3215"/>
                </a:lnTo>
                <a:lnTo>
                  <a:pt x="2287" y="3215"/>
                </a:lnTo>
                <a:lnTo>
                  <a:pt x="2763" y="857"/>
                </a:lnTo>
                <a:close/>
                <a:moveTo>
                  <a:pt x="6788" y="7121"/>
                </a:moveTo>
                <a:cubicBezTo>
                  <a:pt x="7264" y="7121"/>
                  <a:pt x="7693" y="7430"/>
                  <a:pt x="7836" y="7883"/>
                </a:cubicBezTo>
                <a:lnTo>
                  <a:pt x="5740" y="7883"/>
                </a:lnTo>
                <a:cubicBezTo>
                  <a:pt x="5883" y="7430"/>
                  <a:pt x="6288" y="7121"/>
                  <a:pt x="6788" y="7121"/>
                </a:cubicBezTo>
                <a:close/>
                <a:moveTo>
                  <a:pt x="11432" y="5692"/>
                </a:moveTo>
                <a:lnTo>
                  <a:pt x="11432" y="7883"/>
                </a:lnTo>
                <a:lnTo>
                  <a:pt x="8574" y="7883"/>
                </a:lnTo>
                <a:cubicBezTo>
                  <a:pt x="8407" y="7025"/>
                  <a:pt x="7669" y="6406"/>
                  <a:pt x="6788" y="6406"/>
                </a:cubicBezTo>
                <a:cubicBezTo>
                  <a:pt x="5907" y="6406"/>
                  <a:pt x="5168" y="7025"/>
                  <a:pt x="5002" y="7883"/>
                </a:cubicBezTo>
                <a:lnTo>
                  <a:pt x="2144" y="7883"/>
                </a:lnTo>
                <a:lnTo>
                  <a:pt x="2144" y="5692"/>
                </a:lnTo>
                <a:close/>
                <a:moveTo>
                  <a:pt x="9288" y="3930"/>
                </a:moveTo>
                <a:lnTo>
                  <a:pt x="9288" y="4977"/>
                </a:lnTo>
                <a:lnTo>
                  <a:pt x="1429" y="4977"/>
                </a:lnTo>
                <a:lnTo>
                  <a:pt x="1429" y="9288"/>
                </a:lnTo>
                <a:lnTo>
                  <a:pt x="715" y="9288"/>
                </a:lnTo>
                <a:lnTo>
                  <a:pt x="715" y="3930"/>
                </a:lnTo>
                <a:close/>
                <a:moveTo>
                  <a:pt x="11432" y="8573"/>
                </a:moveTo>
                <a:lnTo>
                  <a:pt x="11432" y="10002"/>
                </a:lnTo>
                <a:lnTo>
                  <a:pt x="5645" y="10002"/>
                </a:lnTo>
                <a:cubicBezTo>
                  <a:pt x="5406" y="10002"/>
                  <a:pt x="5192" y="9907"/>
                  <a:pt x="5025" y="9764"/>
                </a:cubicBezTo>
                <a:cubicBezTo>
                  <a:pt x="4740" y="9454"/>
                  <a:pt x="4335" y="9288"/>
                  <a:pt x="3930" y="9288"/>
                </a:cubicBezTo>
                <a:lnTo>
                  <a:pt x="2144" y="9288"/>
                </a:lnTo>
                <a:lnTo>
                  <a:pt x="2144" y="8573"/>
                </a:lnTo>
                <a:close/>
                <a:moveTo>
                  <a:pt x="3930" y="10002"/>
                </a:moveTo>
                <a:cubicBezTo>
                  <a:pt x="4144" y="10002"/>
                  <a:pt x="4359" y="10097"/>
                  <a:pt x="4525" y="10264"/>
                </a:cubicBezTo>
                <a:cubicBezTo>
                  <a:pt x="4811" y="10550"/>
                  <a:pt x="5216" y="10717"/>
                  <a:pt x="5645" y="10717"/>
                </a:cubicBezTo>
                <a:lnTo>
                  <a:pt x="11432" y="10717"/>
                </a:lnTo>
                <a:lnTo>
                  <a:pt x="11432" y="11431"/>
                </a:lnTo>
                <a:lnTo>
                  <a:pt x="2144" y="11431"/>
                </a:lnTo>
                <a:lnTo>
                  <a:pt x="2144" y="10002"/>
                </a:lnTo>
                <a:close/>
                <a:moveTo>
                  <a:pt x="2192" y="0"/>
                </a:moveTo>
                <a:lnTo>
                  <a:pt x="1572" y="3215"/>
                </a:lnTo>
                <a:lnTo>
                  <a:pt x="1" y="3215"/>
                </a:lnTo>
                <a:lnTo>
                  <a:pt x="1" y="10002"/>
                </a:lnTo>
                <a:lnTo>
                  <a:pt x="1429" y="10002"/>
                </a:lnTo>
                <a:lnTo>
                  <a:pt x="1429" y="12145"/>
                </a:lnTo>
                <a:lnTo>
                  <a:pt x="12146" y="12145"/>
                </a:lnTo>
                <a:lnTo>
                  <a:pt x="12146" y="4977"/>
                </a:lnTo>
                <a:lnTo>
                  <a:pt x="11408" y="4977"/>
                </a:lnTo>
                <a:lnTo>
                  <a:pt x="12003" y="1953"/>
                </a:lnTo>
                <a:lnTo>
                  <a:pt x="2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68"/>
          <p:cNvGrpSpPr/>
          <p:nvPr/>
        </p:nvGrpSpPr>
        <p:grpSpPr>
          <a:xfrm>
            <a:off x="3784853" y="3436287"/>
            <a:ext cx="352059" cy="352059"/>
            <a:chOff x="6504834" y="1955963"/>
            <a:chExt cx="315098" cy="315098"/>
          </a:xfrm>
        </p:grpSpPr>
        <p:sp>
          <p:nvSpPr>
            <p:cNvPr id="753" name="Google Shape;753;p68"/>
            <p:cNvSpPr/>
            <p:nvPr/>
          </p:nvSpPr>
          <p:spPr>
            <a:xfrm>
              <a:off x="6653120" y="1993015"/>
              <a:ext cx="18575" cy="18575"/>
            </a:xfrm>
            <a:custGeom>
              <a:rect b="b" l="l" r="r" t="t"/>
              <a:pathLst>
                <a:path extrusionOk="0" h="716" w="716">
                  <a:moveTo>
                    <a:pt x="1" y="1"/>
                  </a:moveTo>
                  <a:lnTo>
                    <a:pt x="1" y="715"/>
                  </a:lnTo>
                  <a:lnTo>
                    <a:pt x="715" y="715"/>
                  </a:lnTo>
                  <a:lnTo>
                    <a:pt x="7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8"/>
            <p:cNvSpPr/>
            <p:nvPr/>
          </p:nvSpPr>
          <p:spPr>
            <a:xfrm>
              <a:off x="6634594" y="2030093"/>
              <a:ext cx="55621" cy="55024"/>
            </a:xfrm>
            <a:custGeom>
              <a:rect b="b" l="l" r="r" t="t"/>
              <a:pathLst>
                <a:path extrusionOk="0" h="2121" w="2144">
                  <a:moveTo>
                    <a:pt x="1" y="1"/>
                  </a:moveTo>
                  <a:lnTo>
                    <a:pt x="1" y="715"/>
                  </a:lnTo>
                  <a:lnTo>
                    <a:pt x="715" y="715"/>
                  </a:lnTo>
                  <a:lnTo>
                    <a:pt x="715" y="1406"/>
                  </a:lnTo>
                  <a:lnTo>
                    <a:pt x="1" y="1406"/>
                  </a:lnTo>
                  <a:lnTo>
                    <a:pt x="1" y="2120"/>
                  </a:lnTo>
                  <a:lnTo>
                    <a:pt x="2144" y="2120"/>
                  </a:lnTo>
                  <a:lnTo>
                    <a:pt x="2144" y="1406"/>
                  </a:lnTo>
                  <a:lnTo>
                    <a:pt x="1429" y="1406"/>
                  </a:lnTo>
                  <a:lnTo>
                    <a:pt x="14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8"/>
            <p:cNvSpPr/>
            <p:nvPr/>
          </p:nvSpPr>
          <p:spPr>
            <a:xfrm>
              <a:off x="6504834" y="1955963"/>
              <a:ext cx="315098" cy="315098"/>
            </a:xfrm>
            <a:custGeom>
              <a:rect b="b" l="l" r="r" t="t"/>
              <a:pathLst>
                <a:path extrusionOk="0" h="12146" w="12146">
                  <a:moveTo>
                    <a:pt x="3596" y="2858"/>
                  </a:moveTo>
                  <a:lnTo>
                    <a:pt x="3596" y="5692"/>
                  </a:lnTo>
                  <a:lnTo>
                    <a:pt x="715" y="5692"/>
                  </a:lnTo>
                  <a:lnTo>
                    <a:pt x="715" y="2858"/>
                  </a:lnTo>
                  <a:close/>
                  <a:moveTo>
                    <a:pt x="7859" y="714"/>
                  </a:moveTo>
                  <a:lnTo>
                    <a:pt x="7859" y="5692"/>
                  </a:lnTo>
                  <a:lnTo>
                    <a:pt x="4287" y="5692"/>
                  </a:lnTo>
                  <a:lnTo>
                    <a:pt x="4287" y="714"/>
                  </a:lnTo>
                  <a:close/>
                  <a:moveTo>
                    <a:pt x="11431" y="2858"/>
                  </a:moveTo>
                  <a:lnTo>
                    <a:pt x="11431" y="5692"/>
                  </a:lnTo>
                  <a:lnTo>
                    <a:pt x="8550" y="5692"/>
                  </a:lnTo>
                  <a:lnTo>
                    <a:pt x="8550" y="2858"/>
                  </a:lnTo>
                  <a:close/>
                  <a:moveTo>
                    <a:pt x="2858" y="6406"/>
                  </a:moveTo>
                  <a:lnTo>
                    <a:pt x="2858" y="7121"/>
                  </a:lnTo>
                  <a:lnTo>
                    <a:pt x="715" y="7121"/>
                  </a:lnTo>
                  <a:lnTo>
                    <a:pt x="715" y="6406"/>
                  </a:lnTo>
                  <a:close/>
                  <a:moveTo>
                    <a:pt x="8574" y="6406"/>
                  </a:moveTo>
                  <a:lnTo>
                    <a:pt x="8574" y="7121"/>
                  </a:lnTo>
                  <a:lnTo>
                    <a:pt x="3573" y="7121"/>
                  </a:lnTo>
                  <a:lnTo>
                    <a:pt x="3573" y="6406"/>
                  </a:lnTo>
                  <a:close/>
                  <a:moveTo>
                    <a:pt x="11431" y="6406"/>
                  </a:moveTo>
                  <a:lnTo>
                    <a:pt x="11431" y="7121"/>
                  </a:lnTo>
                  <a:lnTo>
                    <a:pt x="9288" y="7121"/>
                  </a:lnTo>
                  <a:lnTo>
                    <a:pt x="9288" y="6406"/>
                  </a:lnTo>
                  <a:close/>
                  <a:moveTo>
                    <a:pt x="2858" y="7835"/>
                  </a:moveTo>
                  <a:lnTo>
                    <a:pt x="2858" y="10002"/>
                  </a:lnTo>
                  <a:lnTo>
                    <a:pt x="715" y="10002"/>
                  </a:lnTo>
                  <a:lnTo>
                    <a:pt x="715" y="7835"/>
                  </a:lnTo>
                  <a:close/>
                  <a:moveTo>
                    <a:pt x="11431" y="7835"/>
                  </a:moveTo>
                  <a:lnTo>
                    <a:pt x="11431" y="10002"/>
                  </a:lnTo>
                  <a:lnTo>
                    <a:pt x="9288" y="10002"/>
                  </a:lnTo>
                  <a:lnTo>
                    <a:pt x="9288" y="7835"/>
                  </a:lnTo>
                  <a:close/>
                  <a:moveTo>
                    <a:pt x="2858" y="10716"/>
                  </a:moveTo>
                  <a:lnTo>
                    <a:pt x="2858" y="11431"/>
                  </a:lnTo>
                  <a:lnTo>
                    <a:pt x="715" y="11431"/>
                  </a:lnTo>
                  <a:lnTo>
                    <a:pt x="715" y="10716"/>
                  </a:lnTo>
                  <a:close/>
                  <a:moveTo>
                    <a:pt x="5716" y="7835"/>
                  </a:moveTo>
                  <a:lnTo>
                    <a:pt x="5716" y="11431"/>
                  </a:lnTo>
                  <a:lnTo>
                    <a:pt x="3573" y="11431"/>
                  </a:lnTo>
                  <a:lnTo>
                    <a:pt x="3573" y="7835"/>
                  </a:lnTo>
                  <a:close/>
                  <a:moveTo>
                    <a:pt x="8574" y="7835"/>
                  </a:moveTo>
                  <a:lnTo>
                    <a:pt x="8574" y="11431"/>
                  </a:lnTo>
                  <a:lnTo>
                    <a:pt x="6430" y="11431"/>
                  </a:lnTo>
                  <a:lnTo>
                    <a:pt x="6430" y="7835"/>
                  </a:lnTo>
                  <a:close/>
                  <a:moveTo>
                    <a:pt x="11431" y="10716"/>
                  </a:moveTo>
                  <a:lnTo>
                    <a:pt x="11431" y="11431"/>
                  </a:lnTo>
                  <a:lnTo>
                    <a:pt x="9288" y="11431"/>
                  </a:lnTo>
                  <a:lnTo>
                    <a:pt x="9288" y="10716"/>
                  </a:lnTo>
                  <a:close/>
                  <a:moveTo>
                    <a:pt x="3596" y="0"/>
                  </a:moveTo>
                  <a:lnTo>
                    <a:pt x="3596" y="2143"/>
                  </a:lnTo>
                  <a:lnTo>
                    <a:pt x="1" y="2143"/>
                  </a:lnTo>
                  <a:lnTo>
                    <a:pt x="1" y="12145"/>
                  </a:lnTo>
                  <a:lnTo>
                    <a:pt x="12146" y="12145"/>
                  </a:lnTo>
                  <a:lnTo>
                    <a:pt x="12146" y="2143"/>
                  </a:lnTo>
                  <a:lnTo>
                    <a:pt x="8550" y="2143"/>
                  </a:lnTo>
                  <a:lnTo>
                    <a:pt x="8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6" name="Google Shape;756;p68"/>
          <p:cNvPicPr preferRelativeResize="0"/>
          <p:nvPr/>
        </p:nvPicPr>
        <p:blipFill>
          <a:blip r:embed="rId3">
            <a:alphaModFix/>
          </a:blip>
          <a:stretch>
            <a:fillRect/>
          </a:stretch>
        </p:blipFill>
        <p:spPr>
          <a:xfrm>
            <a:off x="2748850" y="4160900"/>
            <a:ext cx="866500" cy="690300"/>
          </a:xfrm>
          <a:prstGeom prst="rect">
            <a:avLst/>
          </a:prstGeom>
          <a:noFill/>
          <a:ln>
            <a:noFill/>
          </a:ln>
        </p:spPr>
      </p:pic>
      <p:cxnSp>
        <p:nvCxnSpPr>
          <p:cNvPr id="757" name="Google Shape;757;p68"/>
          <p:cNvCxnSpPr>
            <a:stCxn id="756" idx="3"/>
          </p:cNvCxnSpPr>
          <p:nvPr/>
        </p:nvCxnSpPr>
        <p:spPr>
          <a:xfrm>
            <a:off x="3615350" y="4506050"/>
            <a:ext cx="847800" cy="24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reflection blurRad="0" dir="5400000" dist="38100" endA="0" endPos="30000" fadeDir="5400012" kx="0" rotWithShape="0" algn="bl" stPos="0" sy="-100000" ky="0"/>
          </a:effectLst>
        </p:spPr>
      </p:cxnSp>
      <p:sp>
        <p:nvSpPr>
          <p:cNvPr id="758" name="Google Shape;758;p68"/>
          <p:cNvSpPr txBox="1"/>
          <p:nvPr/>
        </p:nvSpPr>
        <p:spPr>
          <a:xfrm>
            <a:off x="4599200" y="4329950"/>
            <a:ext cx="20049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Price = 396.189</a:t>
            </a:r>
            <a:endParaRPr sz="1600">
              <a:solidFill>
                <a:schemeClr val="dk1"/>
              </a:solidFill>
              <a:latin typeface="Nanum Gothic"/>
              <a:ea typeface="Nanum Gothic"/>
              <a:cs typeface="Nanum Gothic"/>
              <a:sym typeface="Nanum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51"/>
          <p:cNvSpPr txBox="1"/>
          <p:nvPr>
            <p:ph idx="1" type="subTitle"/>
          </p:nvPr>
        </p:nvSpPr>
        <p:spPr>
          <a:xfrm>
            <a:off x="1335300" y="3059137"/>
            <a:ext cx="2828700" cy="30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LINEAR REGRESSION</a:t>
            </a:r>
            <a:endParaRPr/>
          </a:p>
        </p:txBody>
      </p:sp>
      <p:sp>
        <p:nvSpPr>
          <p:cNvPr id="370" name="Google Shape;370;p51"/>
          <p:cNvSpPr txBox="1"/>
          <p:nvPr>
            <p:ph type="title"/>
          </p:nvPr>
        </p:nvSpPr>
        <p:spPr>
          <a:xfrm>
            <a:off x="589775" y="3065054"/>
            <a:ext cx="641700" cy="307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·03·</a:t>
            </a:r>
            <a:endParaRPr/>
          </a:p>
        </p:txBody>
      </p:sp>
      <p:sp>
        <p:nvSpPr>
          <p:cNvPr id="371" name="Google Shape;371;p51"/>
          <p:cNvSpPr txBox="1"/>
          <p:nvPr>
            <p:ph idx="3" type="subTitle"/>
          </p:nvPr>
        </p:nvSpPr>
        <p:spPr>
          <a:xfrm>
            <a:off x="1335300" y="1410504"/>
            <a:ext cx="2828700" cy="31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PREPARATION</a:t>
            </a:r>
            <a:endParaRPr/>
          </a:p>
        </p:txBody>
      </p:sp>
      <p:sp>
        <p:nvSpPr>
          <p:cNvPr id="372" name="Google Shape;372;p51"/>
          <p:cNvSpPr txBox="1"/>
          <p:nvPr>
            <p:ph idx="5" type="title"/>
          </p:nvPr>
        </p:nvSpPr>
        <p:spPr>
          <a:xfrm>
            <a:off x="589775" y="1410502"/>
            <a:ext cx="641700" cy="313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·01·</a:t>
            </a:r>
            <a:endParaRPr/>
          </a:p>
        </p:txBody>
      </p:sp>
      <p:sp>
        <p:nvSpPr>
          <p:cNvPr id="373" name="Google Shape;373;p51"/>
          <p:cNvSpPr txBox="1"/>
          <p:nvPr>
            <p:ph idx="6" type="subTitle"/>
          </p:nvPr>
        </p:nvSpPr>
        <p:spPr>
          <a:xfrm>
            <a:off x="1335300" y="2232763"/>
            <a:ext cx="2828700" cy="313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VISUALIZATION</a:t>
            </a:r>
            <a:endParaRPr/>
          </a:p>
        </p:txBody>
      </p:sp>
      <p:sp>
        <p:nvSpPr>
          <p:cNvPr id="374" name="Google Shape;374;p51"/>
          <p:cNvSpPr txBox="1"/>
          <p:nvPr>
            <p:ph idx="8" type="title"/>
          </p:nvPr>
        </p:nvSpPr>
        <p:spPr>
          <a:xfrm>
            <a:off x="589775" y="2233153"/>
            <a:ext cx="641700" cy="313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·02·</a:t>
            </a:r>
            <a:endParaRPr/>
          </a:p>
        </p:txBody>
      </p:sp>
      <p:sp>
        <p:nvSpPr>
          <p:cNvPr id="375" name="Google Shape;375;p51"/>
          <p:cNvSpPr txBox="1"/>
          <p:nvPr>
            <p:ph idx="9"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2"/>
                </a:solidFill>
              </a:rPr>
              <a:t>TABLE OF CONTENTS</a:t>
            </a:r>
            <a:endParaRPr>
              <a:solidFill>
                <a:schemeClr val="dk2"/>
              </a:solidFill>
            </a:endParaRPr>
          </a:p>
        </p:txBody>
      </p:sp>
      <p:sp>
        <p:nvSpPr>
          <p:cNvPr id="376" name="Google Shape;376;p51">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1">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1">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1">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1"/>
          <p:cNvSpPr txBox="1"/>
          <p:nvPr>
            <p:ph idx="1" type="subTitle"/>
          </p:nvPr>
        </p:nvSpPr>
        <p:spPr>
          <a:xfrm>
            <a:off x="5320500" y="3056987"/>
            <a:ext cx="2828700" cy="30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CLUSTERING</a:t>
            </a:r>
            <a:endParaRPr/>
          </a:p>
        </p:txBody>
      </p:sp>
      <p:sp>
        <p:nvSpPr>
          <p:cNvPr id="381" name="Google Shape;381;p51"/>
          <p:cNvSpPr txBox="1"/>
          <p:nvPr>
            <p:ph type="title"/>
          </p:nvPr>
        </p:nvSpPr>
        <p:spPr>
          <a:xfrm>
            <a:off x="4574975" y="3062904"/>
            <a:ext cx="641700" cy="307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·07·</a:t>
            </a:r>
            <a:endParaRPr/>
          </a:p>
        </p:txBody>
      </p:sp>
      <p:sp>
        <p:nvSpPr>
          <p:cNvPr id="382" name="Google Shape;382;p51"/>
          <p:cNvSpPr txBox="1"/>
          <p:nvPr>
            <p:ph idx="3" type="subTitle"/>
          </p:nvPr>
        </p:nvSpPr>
        <p:spPr>
          <a:xfrm>
            <a:off x="5320500" y="1408354"/>
            <a:ext cx="2828700" cy="31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NAIVE BAYES</a:t>
            </a:r>
            <a:endParaRPr/>
          </a:p>
        </p:txBody>
      </p:sp>
      <p:sp>
        <p:nvSpPr>
          <p:cNvPr id="383" name="Google Shape;383;p51"/>
          <p:cNvSpPr txBox="1"/>
          <p:nvPr>
            <p:ph idx="5" type="title"/>
          </p:nvPr>
        </p:nvSpPr>
        <p:spPr>
          <a:xfrm>
            <a:off x="4574975" y="1408352"/>
            <a:ext cx="641700" cy="313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·05·</a:t>
            </a:r>
            <a:endParaRPr/>
          </a:p>
        </p:txBody>
      </p:sp>
      <p:sp>
        <p:nvSpPr>
          <p:cNvPr id="384" name="Google Shape;384;p51"/>
          <p:cNvSpPr txBox="1"/>
          <p:nvPr>
            <p:ph idx="6" type="subTitle"/>
          </p:nvPr>
        </p:nvSpPr>
        <p:spPr>
          <a:xfrm>
            <a:off x="5320500" y="2230613"/>
            <a:ext cx="2828700" cy="313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CLASSIFICATION TREE</a:t>
            </a:r>
            <a:endParaRPr/>
          </a:p>
        </p:txBody>
      </p:sp>
      <p:sp>
        <p:nvSpPr>
          <p:cNvPr id="385" name="Google Shape;385;p51"/>
          <p:cNvSpPr txBox="1"/>
          <p:nvPr>
            <p:ph idx="8" type="title"/>
          </p:nvPr>
        </p:nvSpPr>
        <p:spPr>
          <a:xfrm>
            <a:off x="4574975" y="2231003"/>
            <a:ext cx="641700" cy="313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·06·</a:t>
            </a:r>
            <a:endParaRPr/>
          </a:p>
        </p:txBody>
      </p:sp>
      <p:sp>
        <p:nvSpPr>
          <p:cNvPr id="386" name="Google Shape;386;p51"/>
          <p:cNvSpPr txBox="1"/>
          <p:nvPr>
            <p:ph idx="3" type="subTitle"/>
          </p:nvPr>
        </p:nvSpPr>
        <p:spPr>
          <a:xfrm>
            <a:off x="1335300" y="3815054"/>
            <a:ext cx="2828700" cy="31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K-NN</a:t>
            </a:r>
            <a:endParaRPr/>
          </a:p>
        </p:txBody>
      </p:sp>
      <p:sp>
        <p:nvSpPr>
          <p:cNvPr id="387" name="Google Shape;387;p51"/>
          <p:cNvSpPr txBox="1"/>
          <p:nvPr>
            <p:ph idx="5" type="title"/>
          </p:nvPr>
        </p:nvSpPr>
        <p:spPr>
          <a:xfrm>
            <a:off x="589775" y="3815052"/>
            <a:ext cx="641700" cy="313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·04·</a:t>
            </a:r>
            <a:endParaRPr/>
          </a:p>
        </p:txBody>
      </p:sp>
      <p:sp>
        <p:nvSpPr>
          <p:cNvPr id="388" name="Google Shape;388;p51"/>
          <p:cNvSpPr txBox="1"/>
          <p:nvPr>
            <p:ph idx="3" type="subTitle"/>
          </p:nvPr>
        </p:nvSpPr>
        <p:spPr>
          <a:xfrm>
            <a:off x="5320500" y="3812904"/>
            <a:ext cx="2828700" cy="31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CONCLUSIONS</a:t>
            </a:r>
            <a:endParaRPr/>
          </a:p>
        </p:txBody>
      </p:sp>
      <p:sp>
        <p:nvSpPr>
          <p:cNvPr id="389" name="Google Shape;389;p51"/>
          <p:cNvSpPr txBox="1"/>
          <p:nvPr>
            <p:ph idx="5" type="title"/>
          </p:nvPr>
        </p:nvSpPr>
        <p:spPr>
          <a:xfrm>
            <a:off x="4574975" y="3812902"/>
            <a:ext cx="641700" cy="313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·08·</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2" name="Shape 762"/>
        <p:cNvGrpSpPr/>
        <p:nvPr/>
      </p:nvGrpSpPr>
      <p:grpSpPr>
        <a:xfrm>
          <a:off x="0" y="0"/>
          <a:ext cx="0" cy="0"/>
          <a:chOff x="0" y="0"/>
          <a:chExt cx="0" cy="0"/>
        </a:xfrm>
      </p:grpSpPr>
      <p:sp>
        <p:nvSpPr>
          <p:cNvPr id="763" name="Google Shape;763;p69"/>
          <p:cNvSpPr txBox="1"/>
          <p:nvPr>
            <p:ph type="title"/>
          </p:nvPr>
        </p:nvSpPr>
        <p:spPr>
          <a:xfrm>
            <a:off x="2026625" y="2415230"/>
            <a:ext cx="1830300" cy="9144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K-NN</a:t>
            </a:r>
            <a:endParaRPr/>
          </a:p>
        </p:txBody>
      </p:sp>
      <p:sp>
        <p:nvSpPr>
          <p:cNvPr id="764" name="Google Shape;764;p69"/>
          <p:cNvSpPr txBox="1"/>
          <p:nvPr>
            <p:ph idx="2" type="title"/>
          </p:nvPr>
        </p:nvSpPr>
        <p:spPr>
          <a:xfrm>
            <a:off x="736375" y="2415205"/>
            <a:ext cx="16065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·04·</a:t>
            </a:r>
            <a:endParaRPr/>
          </a:p>
        </p:txBody>
      </p:sp>
      <p:sp>
        <p:nvSpPr>
          <p:cNvPr id="765" name="Google Shape;765;p69">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9">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9">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9">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70"/>
          <p:cNvPicPr preferRelativeResize="0"/>
          <p:nvPr/>
        </p:nvPicPr>
        <p:blipFill>
          <a:blip r:embed="rId3">
            <a:alphaModFix/>
          </a:blip>
          <a:stretch>
            <a:fillRect/>
          </a:stretch>
        </p:blipFill>
        <p:spPr>
          <a:xfrm>
            <a:off x="5299200" y="-8700"/>
            <a:ext cx="3844802" cy="5143501"/>
          </a:xfrm>
          <a:prstGeom prst="rect">
            <a:avLst/>
          </a:prstGeom>
          <a:solidFill>
            <a:schemeClr val="dk1">
              <a:alpha val="26789"/>
            </a:schemeClr>
          </a:solidFill>
          <a:ln>
            <a:noFill/>
          </a:ln>
        </p:spPr>
      </p:pic>
      <p:sp>
        <p:nvSpPr>
          <p:cNvPr id="774" name="Google Shape;774;p70"/>
          <p:cNvSpPr txBox="1"/>
          <p:nvPr>
            <p:ph idx="1" type="subTitle"/>
          </p:nvPr>
        </p:nvSpPr>
        <p:spPr>
          <a:xfrm>
            <a:off x="1931525" y="2270851"/>
            <a:ext cx="25491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To build a K-Nearest Neighbors model to predict whether a rental listing in a neighborhood has a specific amenity based on several numerical features.</a:t>
            </a:r>
            <a:endParaRPr/>
          </a:p>
        </p:txBody>
      </p:sp>
      <p:sp>
        <p:nvSpPr>
          <p:cNvPr id="775" name="Google Shape;775;p70"/>
          <p:cNvSpPr txBox="1"/>
          <p:nvPr>
            <p:ph type="title"/>
          </p:nvPr>
        </p:nvSpPr>
        <p:spPr>
          <a:xfrm>
            <a:off x="720000" y="395625"/>
            <a:ext cx="42537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OBJECTIVE</a:t>
            </a:r>
            <a:endParaRPr/>
          </a:p>
        </p:txBody>
      </p:sp>
      <p:grpSp>
        <p:nvGrpSpPr>
          <p:cNvPr id="776" name="Google Shape;776;p70"/>
          <p:cNvGrpSpPr/>
          <p:nvPr/>
        </p:nvGrpSpPr>
        <p:grpSpPr>
          <a:xfrm>
            <a:off x="1095624" y="2384695"/>
            <a:ext cx="468002" cy="468928"/>
            <a:chOff x="5881540" y="1492525"/>
            <a:chExt cx="314475" cy="315098"/>
          </a:xfrm>
        </p:grpSpPr>
        <p:sp>
          <p:nvSpPr>
            <p:cNvPr id="777" name="Google Shape;777;p70"/>
            <p:cNvSpPr/>
            <p:nvPr/>
          </p:nvSpPr>
          <p:spPr>
            <a:xfrm>
              <a:off x="5881540" y="1492525"/>
              <a:ext cx="314475" cy="315098"/>
            </a:xfrm>
            <a:custGeom>
              <a:rect b="b" l="l" r="r" t="t"/>
              <a:pathLst>
                <a:path extrusionOk="0" h="12146" w="12122">
                  <a:moveTo>
                    <a:pt x="7835" y="715"/>
                  </a:moveTo>
                  <a:lnTo>
                    <a:pt x="7835" y="2858"/>
                  </a:lnTo>
                  <a:lnTo>
                    <a:pt x="4287" y="2858"/>
                  </a:lnTo>
                  <a:lnTo>
                    <a:pt x="4287" y="715"/>
                  </a:lnTo>
                  <a:close/>
                  <a:moveTo>
                    <a:pt x="11407" y="3572"/>
                  </a:moveTo>
                  <a:lnTo>
                    <a:pt x="11407" y="11431"/>
                  </a:lnTo>
                  <a:lnTo>
                    <a:pt x="715" y="11431"/>
                  </a:lnTo>
                  <a:lnTo>
                    <a:pt x="715" y="3572"/>
                  </a:lnTo>
                  <a:lnTo>
                    <a:pt x="3572" y="3572"/>
                  </a:lnTo>
                  <a:lnTo>
                    <a:pt x="3572" y="4620"/>
                  </a:lnTo>
                  <a:lnTo>
                    <a:pt x="4287" y="4620"/>
                  </a:lnTo>
                  <a:lnTo>
                    <a:pt x="4287" y="3572"/>
                  </a:lnTo>
                  <a:lnTo>
                    <a:pt x="7835" y="3572"/>
                  </a:lnTo>
                  <a:lnTo>
                    <a:pt x="7835" y="4620"/>
                  </a:lnTo>
                  <a:lnTo>
                    <a:pt x="8550" y="4620"/>
                  </a:lnTo>
                  <a:lnTo>
                    <a:pt x="8550" y="3572"/>
                  </a:lnTo>
                  <a:close/>
                  <a:moveTo>
                    <a:pt x="3572" y="0"/>
                  </a:moveTo>
                  <a:lnTo>
                    <a:pt x="3572" y="2858"/>
                  </a:lnTo>
                  <a:lnTo>
                    <a:pt x="0" y="2858"/>
                  </a:lnTo>
                  <a:lnTo>
                    <a:pt x="0" y="12146"/>
                  </a:lnTo>
                  <a:lnTo>
                    <a:pt x="12122" y="12146"/>
                  </a:lnTo>
                  <a:lnTo>
                    <a:pt x="12122" y="2858"/>
                  </a:lnTo>
                  <a:lnTo>
                    <a:pt x="8550" y="2858"/>
                  </a:lnTo>
                  <a:lnTo>
                    <a:pt x="8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0"/>
            <p:cNvSpPr/>
            <p:nvPr/>
          </p:nvSpPr>
          <p:spPr>
            <a:xfrm>
              <a:off x="6002011" y="1752046"/>
              <a:ext cx="73547" cy="18549"/>
            </a:xfrm>
            <a:custGeom>
              <a:rect b="b" l="l" r="r" t="t"/>
              <a:pathLst>
                <a:path extrusionOk="0" h="715" w="2835">
                  <a:moveTo>
                    <a:pt x="1" y="0"/>
                  </a:moveTo>
                  <a:lnTo>
                    <a:pt x="1" y="715"/>
                  </a:lnTo>
                  <a:lnTo>
                    <a:pt x="2835" y="715"/>
                  </a:lnTo>
                  <a:lnTo>
                    <a:pt x="28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0"/>
            <p:cNvSpPr/>
            <p:nvPr/>
          </p:nvSpPr>
          <p:spPr>
            <a:xfrm>
              <a:off x="5974222" y="1615487"/>
              <a:ext cx="129142" cy="118012"/>
            </a:xfrm>
            <a:custGeom>
              <a:rect b="b" l="l" r="r" t="t"/>
              <a:pathLst>
                <a:path extrusionOk="0" h="4549" w="4978">
                  <a:moveTo>
                    <a:pt x="2501" y="834"/>
                  </a:moveTo>
                  <a:lnTo>
                    <a:pt x="3930" y="1715"/>
                  </a:lnTo>
                  <a:lnTo>
                    <a:pt x="1048" y="1715"/>
                  </a:lnTo>
                  <a:lnTo>
                    <a:pt x="2501" y="834"/>
                  </a:lnTo>
                  <a:close/>
                  <a:moveTo>
                    <a:pt x="2144" y="2429"/>
                  </a:moveTo>
                  <a:lnTo>
                    <a:pt x="2144" y="3834"/>
                  </a:lnTo>
                  <a:lnTo>
                    <a:pt x="1429" y="3834"/>
                  </a:lnTo>
                  <a:lnTo>
                    <a:pt x="1429" y="2429"/>
                  </a:lnTo>
                  <a:close/>
                  <a:moveTo>
                    <a:pt x="3549" y="2429"/>
                  </a:moveTo>
                  <a:lnTo>
                    <a:pt x="3549" y="3834"/>
                  </a:lnTo>
                  <a:lnTo>
                    <a:pt x="2834" y="3834"/>
                  </a:lnTo>
                  <a:lnTo>
                    <a:pt x="2834" y="2429"/>
                  </a:lnTo>
                  <a:close/>
                  <a:moveTo>
                    <a:pt x="2501" y="0"/>
                  </a:moveTo>
                  <a:lnTo>
                    <a:pt x="0" y="1524"/>
                  </a:lnTo>
                  <a:lnTo>
                    <a:pt x="0" y="2429"/>
                  </a:lnTo>
                  <a:lnTo>
                    <a:pt x="715" y="2429"/>
                  </a:lnTo>
                  <a:lnTo>
                    <a:pt x="715" y="3834"/>
                  </a:lnTo>
                  <a:lnTo>
                    <a:pt x="0" y="3834"/>
                  </a:lnTo>
                  <a:lnTo>
                    <a:pt x="0" y="4549"/>
                  </a:lnTo>
                  <a:lnTo>
                    <a:pt x="4978" y="4549"/>
                  </a:lnTo>
                  <a:lnTo>
                    <a:pt x="4978" y="3834"/>
                  </a:lnTo>
                  <a:lnTo>
                    <a:pt x="4263" y="3834"/>
                  </a:lnTo>
                  <a:lnTo>
                    <a:pt x="4263" y="2429"/>
                  </a:lnTo>
                  <a:lnTo>
                    <a:pt x="4978" y="2429"/>
                  </a:lnTo>
                  <a:lnTo>
                    <a:pt x="4978" y="1524"/>
                  </a:lnTo>
                  <a:lnTo>
                    <a:pt x="2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70">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0">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0">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0">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4" name="Google Shape;784;p70"/>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785" name="Google Shape;785;p70"/>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pic>
        <p:nvPicPr>
          <p:cNvPr id="786" name="Google Shape;786;p70"/>
          <p:cNvPicPr preferRelativeResize="0"/>
          <p:nvPr/>
        </p:nvPicPr>
        <p:blipFill>
          <a:blip r:embed="rId4">
            <a:alphaModFix/>
          </a:blip>
          <a:stretch>
            <a:fillRect/>
          </a:stretch>
        </p:blipFill>
        <p:spPr>
          <a:xfrm>
            <a:off x="833975" y="2382900"/>
            <a:ext cx="866500" cy="690300"/>
          </a:xfrm>
          <a:prstGeom prst="rect">
            <a:avLst/>
          </a:prstGeom>
          <a:noFill/>
          <a:ln>
            <a:noFill/>
          </a:ln>
        </p:spPr>
      </p:pic>
      <p:sp>
        <p:nvSpPr>
          <p:cNvPr id="787" name="Google Shape;787;p70"/>
          <p:cNvSpPr/>
          <p:nvPr/>
        </p:nvSpPr>
        <p:spPr>
          <a:xfrm>
            <a:off x="5299200" y="0"/>
            <a:ext cx="3844800" cy="5143500"/>
          </a:xfrm>
          <a:prstGeom prst="rect">
            <a:avLst/>
          </a:pr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1"/>
          <p:cNvSpPr txBox="1"/>
          <p:nvPr>
            <p:ph idx="1" type="subTitle"/>
          </p:nvPr>
        </p:nvSpPr>
        <p:spPr>
          <a:xfrm>
            <a:off x="2093098" y="3908496"/>
            <a:ext cx="22116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Neighbourhood = Hottingen</a:t>
            </a:r>
            <a:endParaRPr sz="1800"/>
          </a:p>
        </p:txBody>
      </p:sp>
      <p:sp>
        <p:nvSpPr>
          <p:cNvPr id="793" name="Google Shape;793;p71"/>
          <p:cNvSpPr txBox="1"/>
          <p:nvPr>
            <p:ph idx="3" type="subTitle"/>
          </p:nvPr>
        </p:nvSpPr>
        <p:spPr>
          <a:xfrm>
            <a:off x="4839298" y="3908496"/>
            <a:ext cx="22116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Amenity = Wifi</a:t>
            </a:r>
            <a:endParaRPr sz="1800"/>
          </a:p>
        </p:txBody>
      </p:sp>
      <p:sp>
        <p:nvSpPr>
          <p:cNvPr id="794" name="Google Shape;794;p71"/>
          <p:cNvSpPr txBox="1"/>
          <p:nvPr>
            <p:ph idx="5" type="subTitle"/>
          </p:nvPr>
        </p:nvSpPr>
        <p:spPr>
          <a:xfrm>
            <a:off x="719998" y="2064269"/>
            <a:ext cx="22116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Numerical Predictors = Beds</a:t>
            </a:r>
            <a:endParaRPr sz="1800"/>
          </a:p>
        </p:txBody>
      </p:sp>
      <p:sp>
        <p:nvSpPr>
          <p:cNvPr id="795" name="Google Shape;795;p71"/>
          <p:cNvSpPr txBox="1"/>
          <p:nvPr>
            <p:ph idx="7" type="subTitle"/>
          </p:nvPr>
        </p:nvSpPr>
        <p:spPr>
          <a:xfrm>
            <a:off x="3466198" y="2216669"/>
            <a:ext cx="22116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Numerical Predictors = Price </a:t>
            </a:r>
            <a:endParaRPr sz="1800"/>
          </a:p>
        </p:txBody>
      </p:sp>
      <p:sp>
        <p:nvSpPr>
          <p:cNvPr id="796" name="Google Shape;796;p71"/>
          <p:cNvSpPr txBox="1"/>
          <p:nvPr>
            <p:ph idx="9" type="subTitle"/>
          </p:nvPr>
        </p:nvSpPr>
        <p:spPr>
          <a:xfrm>
            <a:off x="6212398" y="2064269"/>
            <a:ext cx="22116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Numerical Predictors = </a:t>
            </a:r>
            <a:r>
              <a:rPr lang="en" sz="1800"/>
              <a:t>Bathrooms</a:t>
            </a:r>
            <a:endParaRPr sz="1800"/>
          </a:p>
        </p:txBody>
      </p:sp>
      <p:sp>
        <p:nvSpPr>
          <p:cNvPr id="797" name="Google Shape;797;p71"/>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Matrices</a:t>
            </a:r>
            <a:r>
              <a:rPr lang="en"/>
              <a:t> Involved</a:t>
            </a:r>
            <a:endParaRPr/>
          </a:p>
        </p:txBody>
      </p:sp>
      <p:cxnSp>
        <p:nvCxnSpPr>
          <p:cNvPr id="798" name="Google Shape;798;p71"/>
          <p:cNvCxnSpPr/>
          <p:nvPr/>
        </p:nvCxnSpPr>
        <p:spPr>
          <a:xfrm>
            <a:off x="3198899" y="1102900"/>
            <a:ext cx="0" cy="1727400"/>
          </a:xfrm>
          <a:prstGeom prst="straightConnector1">
            <a:avLst/>
          </a:prstGeom>
          <a:noFill/>
          <a:ln cap="flat" cmpd="sng" w="9525">
            <a:solidFill>
              <a:schemeClr val="dk1"/>
            </a:solidFill>
            <a:prstDash val="solid"/>
            <a:round/>
            <a:headEnd len="med" w="med" type="none"/>
            <a:tailEnd len="med" w="med" type="none"/>
          </a:ln>
        </p:spPr>
      </p:cxnSp>
      <p:cxnSp>
        <p:nvCxnSpPr>
          <p:cNvPr id="799" name="Google Shape;799;p71"/>
          <p:cNvCxnSpPr/>
          <p:nvPr/>
        </p:nvCxnSpPr>
        <p:spPr>
          <a:xfrm>
            <a:off x="5945100" y="1102900"/>
            <a:ext cx="0" cy="1727400"/>
          </a:xfrm>
          <a:prstGeom prst="straightConnector1">
            <a:avLst/>
          </a:prstGeom>
          <a:noFill/>
          <a:ln cap="flat" cmpd="sng" w="9525">
            <a:solidFill>
              <a:schemeClr val="dk1"/>
            </a:solidFill>
            <a:prstDash val="solid"/>
            <a:round/>
            <a:headEnd len="med" w="med" type="none"/>
            <a:tailEnd len="med" w="med" type="none"/>
          </a:ln>
        </p:spPr>
      </p:cxnSp>
      <p:cxnSp>
        <p:nvCxnSpPr>
          <p:cNvPr id="800" name="Google Shape;800;p71"/>
          <p:cNvCxnSpPr/>
          <p:nvPr/>
        </p:nvCxnSpPr>
        <p:spPr>
          <a:xfrm>
            <a:off x="4572000" y="3052225"/>
            <a:ext cx="0" cy="1727400"/>
          </a:xfrm>
          <a:prstGeom prst="straightConnector1">
            <a:avLst/>
          </a:prstGeom>
          <a:noFill/>
          <a:ln cap="flat" cmpd="sng" w="9525">
            <a:solidFill>
              <a:schemeClr val="dk1"/>
            </a:solidFill>
            <a:prstDash val="solid"/>
            <a:round/>
            <a:headEnd len="med" w="med" type="none"/>
            <a:tailEnd len="med" w="med" type="none"/>
          </a:ln>
        </p:spPr>
      </p:cxnSp>
      <p:sp>
        <p:nvSpPr>
          <p:cNvPr id="801" name="Google Shape;801;p71">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1">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1">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1">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5" name="Google Shape;805;p71"/>
          <p:cNvPicPr preferRelativeResize="0"/>
          <p:nvPr/>
        </p:nvPicPr>
        <p:blipFill>
          <a:blip r:embed="rId3">
            <a:alphaModFix/>
          </a:blip>
          <a:stretch>
            <a:fillRect/>
          </a:stretch>
        </p:blipFill>
        <p:spPr>
          <a:xfrm>
            <a:off x="4126900" y="1202500"/>
            <a:ext cx="866500" cy="690300"/>
          </a:xfrm>
          <a:prstGeom prst="rect">
            <a:avLst/>
          </a:prstGeom>
          <a:noFill/>
          <a:ln>
            <a:noFill/>
          </a:ln>
        </p:spPr>
      </p:pic>
      <p:pic>
        <p:nvPicPr>
          <p:cNvPr id="806" name="Google Shape;806;p71"/>
          <p:cNvPicPr preferRelativeResize="0"/>
          <p:nvPr/>
        </p:nvPicPr>
        <p:blipFill>
          <a:blip r:embed="rId4">
            <a:alphaModFix/>
          </a:blip>
          <a:stretch>
            <a:fillRect/>
          </a:stretch>
        </p:blipFill>
        <p:spPr>
          <a:xfrm>
            <a:off x="5579400" y="3096400"/>
            <a:ext cx="731399" cy="690300"/>
          </a:xfrm>
          <a:prstGeom prst="rect">
            <a:avLst/>
          </a:prstGeom>
          <a:noFill/>
          <a:ln>
            <a:noFill/>
          </a:ln>
        </p:spPr>
      </p:pic>
      <p:sp>
        <p:nvSpPr>
          <p:cNvPr id="807" name="Google Shape;807;p71"/>
          <p:cNvSpPr/>
          <p:nvPr/>
        </p:nvSpPr>
        <p:spPr>
          <a:xfrm>
            <a:off x="1483069" y="1240169"/>
            <a:ext cx="690300" cy="690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71"/>
          <p:cNvGrpSpPr/>
          <p:nvPr/>
        </p:nvGrpSpPr>
        <p:grpSpPr>
          <a:xfrm>
            <a:off x="1652202" y="1409274"/>
            <a:ext cx="352090" cy="352090"/>
            <a:chOff x="791925" y="1492525"/>
            <a:chExt cx="315098" cy="315098"/>
          </a:xfrm>
        </p:grpSpPr>
        <p:sp>
          <p:nvSpPr>
            <p:cNvPr id="809" name="Google Shape;809;p71"/>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1"/>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1" name="Google Shape;811;p71"/>
          <p:cNvPicPr preferRelativeResize="0"/>
          <p:nvPr/>
        </p:nvPicPr>
        <p:blipFill>
          <a:blip r:embed="rId5">
            <a:alphaModFix/>
          </a:blip>
          <a:stretch>
            <a:fillRect/>
          </a:stretch>
        </p:blipFill>
        <p:spPr>
          <a:xfrm>
            <a:off x="2770463" y="3050750"/>
            <a:ext cx="856876" cy="1003000"/>
          </a:xfrm>
          <a:prstGeom prst="rect">
            <a:avLst/>
          </a:prstGeom>
          <a:noFill/>
          <a:ln>
            <a:noFill/>
          </a:ln>
        </p:spPr>
      </p:pic>
      <p:pic>
        <p:nvPicPr>
          <p:cNvPr id="812" name="Google Shape;812;p71"/>
          <p:cNvPicPr preferRelativeResize="0"/>
          <p:nvPr/>
        </p:nvPicPr>
        <p:blipFill>
          <a:blip r:embed="rId6">
            <a:alphaModFix/>
          </a:blip>
          <a:stretch>
            <a:fillRect/>
          </a:stretch>
        </p:blipFill>
        <p:spPr>
          <a:xfrm>
            <a:off x="6946924" y="1157440"/>
            <a:ext cx="731400" cy="731400"/>
          </a:xfrm>
          <a:prstGeom prst="rect">
            <a:avLst/>
          </a:prstGeom>
          <a:noFill/>
          <a:ln>
            <a:noFill/>
          </a:ln>
        </p:spPr>
      </p:pic>
      <p:sp>
        <p:nvSpPr>
          <p:cNvPr id="813" name="Google Shape;813;p71"/>
          <p:cNvSpPr txBox="1"/>
          <p:nvPr>
            <p:ph idx="3" type="subTitle"/>
          </p:nvPr>
        </p:nvSpPr>
        <p:spPr>
          <a:xfrm>
            <a:off x="7353558" y="148927"/>
            <a:ext cx="1561800" cy="2784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t>K Nearest Neighbours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2"/>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KNN Result</a:t>
            </a:r>
            <a:endParaRPr/>
          </a:p>
        </p:txBody>
      </p:sp>
      <p:sp>
        <p:nvSpPr>
          <p:cNvPr id="819" name="Google Shape;819;p72"/>
          <p:cNvSpPr txBox="1"/>
          <p:nvPr/>
        </p:nvSpPr>
        <p:spPr>
          <a:xfrm>
            <a:off x="579550" y="2960525"/>
            <a:ext cx="8103000" cy="11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Nanum Gothic"/>
                <a:ea typeface="Nanum Gothic"/>
                <a:cs typeface="Nanum Gothic"/>
                <a:sym typeface="Nanum Gothic"/>
              </a:rPr>
              <a:t>Example - (Comfort stay - Moderate Price)</a:t>
            </a:r>
            <a:endParaRPr b="1" sz="16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b="1" lang="en" sz="1600">
                <a:solidFill>
                  <a:schemeClr val="dk1"/>
                </a:solidFill>
                <a:latin typeface="Nanum Gothic"/>
                <a:ea typeface="Nanum Gothic"/>
                <a:cs typeface="Nanum Gothic"/>
                <a:sym typeface="Nanum Gothic"/>
              </a:rPr>
              <a:t>(with most “Hair Dryers” + “Wifi”)</a:t>
            </a:r>
            <a:endParaRPr b="1" sz="16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 sz="1600">
                <a:solidFill>
                  <a:schemeClr val="dk1"/>
                </a:solidFill>
                <a:latin typeface="Nanum Gothic"/>
                <a:ea typeface="Nanum Gothic"/>
                <a:cs typeface="Nanum Gothic"/>
                <a:sym typeface="Nanum Gothic"/>
              </a:rPr>
              <a:t>Listings offer various amenities most essential amenities that are likely to influence visitors' preferences as they seek comfort and convenience during their stay. The price of the stay is moderately high</a:t>
            </a:r>
            <a:endParaRPr sz="1600">
              <a:solidFill>
                <a:schemeClr val="dk1"/>
              </a:solidFill>
              <a:latin typeface="Nanum Gothic"/>
              <a:ea typeface="Nanum Gothic"/>
              <a:cs typeface="Nanum Gothic"/>
              <a:sym typeface="Nanum Gothic"/>
            </a:endParaRPr>
          </a:p>
        </p:txBody>
      </p:sp>
      <p:sp>
        <p:nvSpPr>
          <p:cNvPr id="820" name="Google Shape;820;p72"/>
          <p:cNvSpPr txBox="1"/>
          <p:nvPr/>
        </p:nvSpPr>
        <p:spPr>
          <a:xfrm>
            <a:off x="7353558" y="148927"/>
            <a:ext cx="1561800" cy="278400"/>
          </a:xfrm>
          <a:prstGeom prst="rect">
            <a:avLst/>
          </a:prstGeom>
          <a:solidFill>
            <a:srgbClr val="F4EAE5"/>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solidFill>
                  <a:srgbClr val="1B1B1B"/>
                </a:solidFill>
                <a:latin typeface="Abhaya Libre"/>
                <a:ea typeface="Abhaya Libre"/>
                <a:cs typeface="Abhaya Libre"/>
                <a:sym typeface="Abhaya Libre"/>
              </a:rPr>
              <a:t>K Nearest Neighbours  </a:t>
            </a:r>
            <a:endParaRPr b="1" sz="1100">
              <a:solidFill>
                <a:srgbClr val="1B1B1B"/>
              </a:solidFill>
              <a:latin typeface="Abhaya Libre"/>
              <a:ea typeface="Abhaya Libre"/>
              <a:cs typeface="Abhaya Libre"/>
              <a:sym typeface="Abhaya Libre"/>
            </a:endParaRPr>
          </a:p>
        </p:txBody>
      </p:sp>
      <p:pic>
        <p:nvPicPr>
          <p:cNvPr id="821" name="Google Shape;821;p72"/>
          <p:cNvPicPr preferRelativeResize="0"/>
          <p:nvPr/>
        </p:nvPicPr>
        <p:blipFill>
          <a:blip r:embed="rId3">
            <a:alphaModFix/>
          </a:blip>
          <a:stretch>
            <a:fillRect/>
          </a:stretch>
        </p:blipFill>
        <p:spPr>
          <a:xfrm>
            <a:off x="3103113" y="1072300"/>
            <a:ext cx="3055869" cy="1802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3"/>
          <p:cNvSpPr txBox="1"/>
          <p:nvPr>
            <p:ph idx="1" type="subTitle"/>
          </p:nvPr>
        </p:nvSpPr>
        <p:spPr>
          <a:xfrm>
            <a:off x="720000" y="2529100"/>
            <a:ext cx="3227100" cy="94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This suggests that the KNN model, with k=4, effectively learned the relationship between </a:t>
            </a:r>
            <a:r>
              <a:rPr lang="en"/>
              <a:t>the chosen numerical features (</a:t>
            </a:r>
            <a:r>
              <a:rPr lang="en"/>
              <a:t>Price, Beds &amp; Bathrooms) and the presence of the chosen Wifi in Hottingen.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considering similar rental listings, the model was able to make accurate predictions for validation data set.</a:t>
            </a:r>
            <a:endParaRPr/>
          </a:p>
        </p:txBody>
      </p:sp>
      <p:sp>
        <p:nvSpPr>
          <p:cNvPr id="827" name="Google Shape;827;p73"/>
          <p:cNvSpPr txBox="1"/>
          <p:nvPr>
            <p:ph type="title"/>
          </p:nvPr>
        </p:nvSpPr>
        <p:spPr>
          <a:xfrm>
            <a:off x="720000" y="931275"/>
            <a:ext cx="3613800" cy="135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Accuracy vs K-Value</a:t>
            </a:r>
            <a:endParaRPr/>
          </a:p>
          <a:p>
            <a:pPr indent="0" lvl="0" marL="0" rtl="0" algn="l">
              <a:spcBef>
                <a:spcPts val="0"/>
              </a:spcBef>
              <a:spcAft>
                <a:spcPts val="0"/>
              </a:spcAft>
              <a:buNone/>
            </a:pPr>
            <a:r>
              <a:rPr lang="en" sz="1800"/>
              <a:t>Optimal k value: 4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28" name="Google Shape;828;p73"/>
          <p:cNvSpPr txBox="1"/>
          <p:nvPr/>
        </p:nvSpPr>
        <p:spPr>
          <a:xfrm>
            <a:off x="7353558" y="148927"/>
            <a:ext cx="1561800" cy="278400"/>
          </a:xfrm>
          <a:prstGeom prst="rect">
            <a:avLst/>
          </a:prstGeom>
          <a:solidFill>
            <a:srgbClr val="F4EAE5"/>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solidFill>
                  <a:srgbClr val="1B1B1B"/>
                </a:solidFill>
                <a:latin typeface="Abhaya Libre"/>
                <a:ea typeface="Abhaya Libre"/>
                <a:cs typeface="Abhaya Libre"/>
                <a:sym typeface="Abhaya Libre"/>
              </a:rPr>
              <a:t>K Nearest Neighbours  </a:t>
            </a:r>
            <a:endParaRPr b="1" sz="1100">
              <a:solidFill>
                <a:srgbClr val="1B1B1B"/>
              </a:solidFill>
              <a:latin typeface="Abhaya Libre"/>
              <a:ea typeface="Abhaya Libre"/>
              <a:cs typeface="Abhaya Libre"/>
              <a:sym typeface="Abhaya Libre"/>
            </a:endParaRPr>
          </a:p>
        </p:txBody>
      </p:sp>
      <p:pic>
        <p:nvPicPr>
          <p:cNvPr id="829" name="Google Shape;829;p73"/>
          <p:cNvPicPr preferRelativeResize="0"/>
          <p:nvPr/>
        </p:nvPicPr>
        <p:blipFill>
          <a:blip r:embed="rId3">
            <a:alphaModFix/>
          </a:blip>
          <a:stretch>
            <a:fillRect/>
          </a:stretch>
        </p:blipFill>
        <p:spPr>
          <a:xfrm>
            <a:off x="4984675" y="1306800"/>
            <a:ext cx="3227099" cy="3227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74"/>
          <p:cNvSpPr txBox="1"/>
          <p:nvPr>
            <p:ph type="title"/>
          </p:nvPr>
        </p:nvSpPr>
        <p:spPr>
          <a:xfrm>
            <a:off x="720000" y="1325699"/>
            <a:ext cx="3613800" cy="6840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a:t>Confusion Matrix</a:t>
            </a:r>
            <a:endParaRPr/>
          </a:p>
        </p:txBody>
      </p:sp>
      <p:sp>
        <p:nvSpPr>
          <p:cNvPr id="835" name="Google Shape;835;p74"/>
          <p:cNvSpPr txBox="1"/>
          <p:nvPr/>
        </p:nvSpPr>
        <p:spPr>
          <a:xfrm>
            <a:off x="7353558" y="148927"/>
            <a:ext cx="1561800" cy="278400"/>
          </a:xfrm>
          <a:prstGeom prst="rect">
            <a:avLst/>
          </a:prstGeom>
          <a:solidFill>
            <a:srgbClr val="F4EAE5"/>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solidFill>
                  <a:srgbClr val="1B1B1B"/>
                </a:solidFill>
                <a:latin typeface="Abhaya Libre"/>
                <a:ea typeface="Abhaya Libre"/>
                <a:cs typeface="Abhaya Libre"/>
                <a:sym typeface="Abhaya Libre"/>
              </a:rPr>
              <a:t>K Nearest Neighbours  </a:t>
            </a:r>
            <a:endParaRPr b="1" sz="1100">
              <a:solidFill>
                <a:srgbClr val="1B1B1B"/>
              </a:solidFill>
              <a:latin typeface="Abhaya Libre"/>
              <a:ea typeface="Abhaya Libre"/>
              <a:cs typeface="Abhaya Libre"/>
              <a:sym typeface="Abhaya Libre"/>
            </a:endParaRPr>
          </a:p>
        </p:txBody>
      </p:sp>
      <p:pic>
        <p:nvPicPr>
          <p:cNvPr id="836" name="Google Shape;836;p74"/>
          <p:cNvPicPr preferRelativeResize="0"/>
          <p:nvPr/>
        </p:nvPicPr>
        <p:blipFill>
          <a:blip r:embed="rId3">
            <a:alphaModFix/>
          </a:blip>
          <a:stretch>
            <a:fillRect/>
          </a:stretch>
        </p:blipFill>
        <p:spPr>
          <a:xfrm>
            <a:off x="4509675" y="1236077"/>
            <a:ext cx="4505400" cy="3093260"/>
          </a:xfrm>
          <a:prstGeom prst="rect">
            <a:avLst/>
          </a:prstGeom>
          <a:noFill/>
          <a:ln cap="flat" cmpd="sng" w="9525">
            <a:solidFill>
              <a:schemeClr val="dk1"/>
            </a:solidFill>
            <a:prstDash val="solid"/>
            <a:round/>
            <a:headEnd len="sm" w="sm" type="none"/>
            <a:tailEnd len="sm" w="sm" type="none"/>
          </a:ln>
        </p:spPr>
      </p:pic>
      <p:sp>
        <p:nvSpPr>
          <p:cNvPr id="837" name="Google Shape;837;p74"/>
          <p:cNvSpPr/>
          <p:nvPr/>
        </p:nvSpPr>
        <p:spPr>
          <a:xfrm>
            <a:off x="6108775" y="2717375"/>
            <a:ext cx="411000" cy="278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Nanum Gothic"/>
                <a:ea typeface="Nanum Gothic"/>
                <a:cs typeface="Nanum Gothic"/>
                <a:sym typeface="Nanum Gothic"/>
              </a:rPr>
              <a:t>1</a:t>
            </a:r>
            <a:endParaRPr b="1">
              <a:latin typeface="Nanum Gothic"/>
              <a:ea typeface="Nanum Gothic"/>
              <a:cs typeface="Nanum Gothic"/>
              <a:sym typeface="Nanum Gothic"/>
            </a:endParaRPr>
          </a:p>
        </p:txBody>
      </p:sp>
      <p:sp>
        <p:nvSpPr>
          <p:cNvPr id="838" name="Google Shape;838;p74"/>
          <p:cNvSpPr/>
          <p:nvPr/>
        </p:nvSpPr>
        <p:spPr>
          <a:xfrm>
            <a:off x="7251775" y="2717375"/>
            <a:ext cx="411000" cy="278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Nanum Gothic"/>
                <a:ea typeface="Nanum Gothic"/>
                <a:cs typeface="Nanum Gothic"/>
                <a:sym typeface="Nanum Gothic"/>
              </a:rPr>
              <a:t>1</a:t>
            </a:r>
            <a:endParaRPr b="1">
              <a:latin typeface="Nanum Gothic"/>
              <a:ea typeface="Nanum Gothic"/>
              <a:cs typeface="Nanum Gothic"/>
              <a:sym typeface="Nanum Gothic"/>
            </a:endParaRPr>
          </a:p>
        </p:txBody>
      </p:sp>
      <p:sp>
        <p:nvSpPr>
          <p:cNvPr id="839" name="Google Shape;839;p74"/>
          <p:cNvSpPr/>
          <p:nvPr/>
        </p:nvSpPr>
        <p:spPr>
          <a:xfrm>
            <a:off x="7251775" y="3784175"/>
            <a:ext cx="411000" cy="278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Nanum Gothic"/>
                <a:ea typeface="Nanum Gothic"/>
                <a:cs typeface="Nanum Gothic"/>
                <a:sym typeface="Nanum Gothic"/>
              </a:rPr>
              <a:t>32</a:t>
            </a:r>
            <a:endParaRPr b="1">
              <a:latin typeface="Nanum Gothic"/>
              <a:ea typeface="Nanum Gothic"/>
              <a:cs typeface="Nanum Gothic"/>
              <a:sym typeface="Nanum Gothic"/>
            </a:endParaRPr>
          </a:p>
        </p:txBody>
      </p:sp>
      <p:sp>
        <p:nvSpPr>
          <p:cNvPr id="840" name="Google Shape;840;p74"/>
          <p:cNvSpPr/>
          <p:nvPr/>
        </p:nvSpPr>
        <p:spPr>
          <a:xfrm>
            <a:off x="6108775" y="3784175"/>
            <a:ext cx="411000" cy="278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Nanum Gothic"/>
                <a:ea typeface="Nanum Gothic"/>
                <a:cs typeface="Nanum Gothic"/>
                <a:sym typeface="Nanum Gothic"/>
              </a:rPr>
              <a:t>1</a:t>
            </a:r>
            <a:endParaRPr b="1">
              <a:latin typeface="Nanum Gothic"/>
              <a:ea typeface="Nanum Gothic"/>
              <a:cs typeface="Nanum Gothic"/>
              <a:sym typeface="Nanum Gothic"/>
            </a:endParaRPr>
          </a:p>
        </p:txBody>
      </p:sp>
      <p:sp>
        <p:nvSpPr>
          <p:cNvPr id="841" name="Google Shape;841;p74"/>
          <p:cNvSpPr/>
          <p:nvPr/>
        </p:nvSpPr>
        <p:spPr>
          <a:xfrm>
            <a:off x="6001850" y="1751725"/>
            <a:ext cx="657000" cy="177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Wifi</a:t>
            </a:r>
            <a:endParaRPr>
              <a:latin typeface="Nanum Gothic"/>
              <a:ea typeface="Nanum Gothic"/>
              <a:cs typeface="Nanum Gothic"/>
              <a:sym typeface="Nanum Gothic"/>
            </a:endParaRPr>
          </a:p>
        </p:txBody>
      </p:sp>
      <p:sp>
        <p:nvSpPr>
          <p:cNvPr id="842" name="Google Shape;842;p74"/>
          <p:cNvSpPr/>
          <p:nvPr/>
        </p:nvSpPr>
        <p:spPr>
          <a:xfrm>
            <a:off x="7068650" y="1751725"/>
            <a:ext cx="860100" cy="177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No Wifi</a:t>
            </a:r>
            <a:endParaRPr>
              <a:latin typeface="Nanum Gothic"/>
              <a:ea typeface="Nanum Gothic"/>
              <a:cs typeface="Nanum Gothic"/>
              <a:sym typeface="Nanum Gothic"/>
            </a:endParaRPr>
          </a:p>
        </p:txBody>
      </p:sp>
      <p:sp>
        <p:nvSpPr>
          <p:cNvPr id="843" name="Google Shape;843;p74"/>
          <p:cNvSpPr/>
          <p:nvPr/>
        </p:nvSpPr>
        <p:spPr>
          <a:xfrm rot="-5400000">
            <a:off x="5278826" y="2513725"/>
            <a:ext cx="657000" cy="177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Wifi</a:t>
            </a:r>
            <a:endParaRPr>
              <a:latin typeface="Nanum Gothic"/>
              <a:ea typeface="Nanum Gothic"/>
              <a:cs typeface="Nanum Gothic"/>
              <a:sym typeface="Nanum Gothic"/>
            </a:endParaRPr>
          </a:p>
        </p:txBody>
      </p:sp>
      <p:sp>
        <p:nvSpPr>
          <p:cNvPr id="844" name="Google Shape;844;p74"/>
          <p:cNvSpPr/>
          <p:nvPr/>
        </p:nvSpPr>
        <p:spPr>
          <a:xfrm rot="-5400000">
            <a:off x="5194743" y="3504325"/>
            <a:ext cx="860100" cy="177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No Wifi</a:t>
            </a:r>
            <a:endParaRPr>
              <a:latin typeface="Nanum Gothic"/>
              <a:ea typeface="Nanum Gothic"/>
              <a:cs typeface="Nanum Gothic"/>
              <a:sym typeface="Nanum Gothic"/>
            </a:endParaRPr>
          </a:p>
        </p:txBody>
      </p:sp>
      <p:sp>
        <p:nvSpPr>
          <p:cNvPr id="845" name="Google Shape;845;p74"/>
          <p:cNvSpPr txBox="1"/>
          <p:nvPr/>
        </p:nvSpPr>
        <p:spPr>
          <a:xfrm>
            <a:off x="730877" y="2043103"/>
            <a:ext cx="3519900" cy="68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3000">
                <a:solidFill>
                  <a:schemeClr val="dk1"/>
                </a:solidFill>
                <a:latin typeface="Abhaya Libre"/>
                <a:ea typeface="Abhaya Libre"/>
                <a:cs typeface="Abhaya Libre"/>
                <a:sym typeface="Abhaya Libre"/>
              </a:rPr>
              <a:t>94.29</a:t>
            </a:r>
            <a:r>
              <a:rPr b="1" lang="en" sz="3000">
                <a:solidFill>
                  <a:schemeClr val="dk1"/>
                </a:solidFill>
                <a:latin typeface="Abhaya Libre"/>
                <a:ea typeface="Abhaya Libre"/>
                <a:cs typeface="Abhaya Libre"/>
                <a:sym typeface="Abhaya Libre"/>
              </a:rPr>
              <a:t>%</a:t>
            </a:r>
            <a:endParaRPr b="1" sz="3000">
              <a:solidFill>
                <a:schemeClr val="dk1"/>
              </a:solidFill>
              <a:latin typeface="Abhaya Libre"/>
              <a:ea typeface="Abhaya Libre"/>
              <a:cs typeface="Abhaya Libre"/>
              <a:sym typeface="Abhaya Libre"/>
            </a:endParaRPr>
          </a:p>
        </p:txBody>
      </p:sp>
      <p:sp>
        <p:nvSpPr>
          <p:cNvPr id="846" name="Google Shape;846;p74"/>
          <p:cNvSpPr txBox="1"/>
          <p:nvPr/>
        </p:nvSpPr>
        <p:spPr>
          <a:xfrm>
            <a:off x="730875" y="2660474"/>
            <a:ext cx="3519900" cy="14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Abhaya Libre"/>
                <a:ea typeface="Abhaya Libre"/>
                <a:cs typeface="Abhaya Libre"/>
                <a:sym typeface="Abhaya Libre"/>
              </a:rPr>
              <a:t>Accuracy Rate (Model’s predictions were accurate most of the time for the testing dataset, providing reasonably high </a:t>
            </a:r>
            <a:r>
              <a:rPr b="1" lang="en" sz="1800">
                <a:solidFill>
                  <a:schemeClr val="dk1"/>
                </a:solidFill>
                <a:latin typeface="Abhaya Libre"/>
                <a:ea typeface="Abhaya Libre"/>
                <a:cs typeface="Abhaya Libre"/>
                <a:sym typeface="Abhaya Libre"/>
              </a:rPr>
              <a:t>level</a:t>
            </a:r>
            <a:r>
              <a:rPr b="1" lang="en" sz="1800">
                <a:solidFill>
                  <a:schemeClr val="dk1"/>
                </a:solidFill>
                <a:latin typeface="Abhaya Libre"/>
                <a:ea typeface="Abhaya Libre"/>
                <a:cs typeface="Abhaya Libre"/>
                <a:sym typeface="Abhaya Libre"/>
              </a:rPr>
              <a:t> of predictive performance)</a:t>
            </a:r>
            <a:endParaRPr b="1" sz="1800">
              <a:solidFill>
                <a:schemeClr val="dk1"/>
              </a:solidFill>
              <a:latin typeface="Abhaya Libre"/>
              <a:ea typeface="Abhaya Libre"/>
              <a:cs typeface="Abhaya Libre"/>
              <a:sym typeface="Abhaya Libr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0" name="Shape 850"/>
        <p:cNvGrpSpPr/>
        <p:nvPr/>
      </p:nvGrpSpPr>
      <p:grpSpPr>
        <a:xfrm>
          <a:off x="0" y="0"/>
          <a:ext cx="0" cy="0"/>
          <a:chOff x="0" y="0"/>
          <a:chExt cx="0" cy="0"/>
        </a:xfrm>
      </p:grpSpPr>
      <p:sp>
        <p:nvSpPr>
          <p:cNvPr id="851" name="Google Shape;851;p75"/>
          <p:cNvSpPr txBox="1"/>
          <p:nvPr>
            <p:ph type="title"/>
          </p:nvPr>
        </p:nvSpPr>
        <p:spPr>
          <a:xfrm>
            <a:off x="2176075" y="718575"/>
            <a:ext cx="4060500" cy="7341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NAIVE BAYES</a:t>
            </a:r>
            <a:endParaRPr/>
          </a:p>
        </p:txBody>
      </p:sp>
      <p:sp>
        <p:nvSpPr>
          <p:cNvPr id="852" name="Google Shape;852;p75"/>
          <p:cNvSpPr txBox="1"/>
          <p:nvPr>
            <p:ph idx="2" type="title"/>
          </p:nvPr>
        </p:nvSpPr>
        <p:spPr>
          <a:xfrm>
            <a:off x="628375" y="538275"/>
            <a:ext cx="1548000" cy="91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cxnSp>
        <p:nvCxnSpPr>
          <p:cNvPr id="853" name="Google Shape;853;p75"/>
          <p:cNvCxnSpPr>
            <a:stCxn id="854" idx="1"/>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855" name="Google Shape;855;p75"/>
          <p:cNvCxnSpPr>
            <a:stCxn id="856" idx="3"/>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857" name="Google Shape;857;p75">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5">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5">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5">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76"/>
          <p:cNvPicPr preferRelativeResize="0"/>
          <p:nvPr/>
        </p:nvPicPr>
        <p:blipFill>
          <a:blip r:embed="rId3">
            <a:alphaModFix/>
          </a:blip>
          <a:stretch>
            <a:fillRect/>
          </a:stretch>
        </p:blipFill>
        <p:spPr>
          <a:xfrm>
            <a:off x="5299200" y="-8700"/>
            <a:ext cx="3844802" cy="5143501"/>
          </a:xfrm>
          <a:prstGeom prst="rect">
            <a:avLst/>
          </a:prstGeom>
          <a:solidFill>
            <a:schemeClr val="dk1">
              <a:alpha val="26789"/>
            </a:schemeClr>
          </a:solidFill>
          <a:ln>
            <a:noFill/>
          </a:ln>
        </p:spPr>
      </p:pic>
      <p:sp>
        <p:nvSpPr>
          <p:cNvPr id="866" name="Google Shape;866;p76"/>
          <p:cNvSpPr txBox="1"/>
          <p:nvPr>
            <p:ph idx="1" type="subTitle"/>
          </p:nvPr>
        </p:nvSpPr>
        <p:spPr>
          <a:xfrm>
            <a:off x="1931513" y="2270846"/>
            <a:ext cx="2549100" cy="696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Create a model that p</a:t>
            </a:r>
            <a:r>
              <a:rPr lang="en"/>
              <a:t>redicts guest satisfaction based on Airbnb rental features in Zurich </a:t>
            </a:r>
            <a:endParaRPr/>
          </a:p>
        </p:txBody>
      </p:sp>
      <p:sp>
        <p:nvSpPr>
          <p:cNvPr id="867" name="Google Shape;867;p76"/>
          <p:cNvSpPr txBox="1"/>
          <p:nvPr>
            <p:ph type="title"/>
          </p:nvPr>
        </p:nvSpPr>
        <p:spPr>
          <a:xfrm>
            <a:off x="720000" y="395625"/>
            <a:ext cx="42537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OBJECTIVE</a:t>
            </a:r>
            <a:endParaRPr/>
          </a:p>
        </p:txBody>
      </p:sp>
      <p:sp>
        <p:nvSpPr>
          <p:cNvPr id="868" name="Google Shape;868;p76"/>
          <p:cNvSpPr/>
          <p:nvPr/>
        </p:nvSpPr>
        <p:spPr>
          <a:xfrm>
            <a:off x="872425" y="2161959"/>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76"/>
          <p:cNvGrpSpPr/>
          <p:nvPr/>
        </p:nvGrpSpPr>
        <p:grpSpPr>
          <a:xfrm>
            <a:off x="1095624" y="2384695"/>
            <a:ext cx="468002" cy="468928"/>
            <a:chOff x="5881540" y="1492525"/>
            <a:chExt cx="314475" cy="315098"/>
          </a:xfrm>
        </p:grpSpPr>
        <p:sp>
          <p:nvSpPr>
            <p:cNvPr id="870" name="Google Shape;870;p76"/>
            <p:cNvSpPr/>
            <p:nvPr/>
          </p:nvSpPr>
          <p:spPr>
            <a:xfrm>
              <a:off x="5881540" y="1492525"/>
              <a:ext cx="314475" cy="315098"/>
            </a:xfrm>
            <a:custGeom>
              <a:rect b="b" l="l" r="r" t="t"/>
              <a:pathLst>
                <a:path extrusionOk="0" h="12146" w="12122">
                  <a:moveTo>
                    <a:pt x="7835" y="715"/>
                  </a:moveTo>
                  <a:lnTo>
                    <a:pt x="7835" y="2858"/>
                  </a:lnTo>
                  <a:lnTo>
                    <a:pt x="4287" y="2858"/>
                  </a:lnTo>
                  <a:lnTo>
                    <a:pt x="4287" y="715"/>
                  </a:lnTo>
                  <a:close/>
                  <a:moveTo>
                    <a:pt x="11407" y="3572"/>
                  </a:moveTo>
                  <a:lnTo>
                    <a:pt x="11407" y="11431"/>
                  </a:lnTo>
                  <a:lnTo>
                    <a:pt x="715" y="11431"/>
                  </a:lnTo>
                  <a:lnTo>
                    <a:pt x="715" y="3572"/>
                  </a:lnTo>
                  <a:lnTo>
                    <a:pt x="3572" y="3572"/>
                  </a:lnTo>
                  <a:lnTo>
                    <a:pt x="3572" y="4620"/>
                  </a:lnTo>
                  <a:lnTo>
                    <a:pt x="4287" y="4620"/>
                  </a:lnTo>
                  <a:lnTo>
                    <a:pt x="4287" y="3572"/>
                  </a:lnTo>
                  <a:lnTo>
                    <a:pt x="7835" y="3572"/>
                  </a:lnTo>
                  <a:lnTo>
                    <a:pt x="7835" y="4620"/>
                  </a:lnTo>
                  <a:lnTo>
                    <a:pt x="8550" y="4620"/>
                  </a:lnTo>
                  <a:lnTo>
                    <a:pt x="8550" y="3572"/>
                  </a:lnTo>
                  <a:close/>
                  <a:moveTo>
                    <a:pt x="3572" y="0"/>
                  </a:moveTo>
                  <a:lnTo>
                    <a:pt x="3572" y="2858"/>
                  </a:lnTo>
                  <a:lnTo>
                    <a:pt x="0" y="2858"/>
                  </a:lnTo>
                  <a:lnTo>
                    <a:pt x="0" y="12146"/>
                  </a:lnTo>
                  <a:lnTo>
                    <a:pt x="12122" y="12146"/>
                  </a:lnTo>
                  <a:lnTo>
                    <a:pt x="12122" y="2858"/>
                  </a:lnTo>
                  <a:lnTo>
                    <a:pt x="8550" y="2858"/>
                  </a:lnTo>
                  <a:lnTo>
                    <a:pt x="8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6"/>
            <p:cNvSpPr/>
            <p:nvPr/>
          </p:nvSpPr>
          <p:spPr>
            <a:xfrm>
              <a:off x="6002011" y="1752046"/>
              <a:ext cx="73547" cy="18549"/>
            </a:xfrm>
            <a:custGeom>
              <a:rect b="b" l="l" r="r" t="t"/>
              <a:pathLst>
                <a:path extrusionOk="0" h="715" w="2835">
                  <a:moveTo>
                    <a:pt x="1" y="0"/>
                  </a:moveTo>
                  <a:lnTo>
                    <a:pt x="1" y="715"/>
                  </a:lnTo>
                  <a:lnTo>
                    <a:pt x="2835" y="715"/>
                  </a:lnTo>
                  <a:lnTo>
                    <a:pt x="28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6"/>
            <p:cNvSpPr/>
            <p:nvPr/>
          </p:nvSpPr>
          <p:spPr>
            <a:xfrm>
              <a:off x="5974222" y="1615487"/>
              <a:ext cx="129142" cy="118012"/>
            </a:xfrm>
            <a:custGeom>
              <a:rect b="b" l="l" r="r" t="t"/>
              <a:pathLst>
                <a:path extrusionOk="0" h="4549" w="4978">
                  <a:moveTo>
                    <a:pt x="2501" y="834"/>
                  </a:moveTo>
                  <a:lnTo>
                    <a:pt x="3930" y="1715"/>
                  </a:lnTo>
                  <a:lnTo>
                    <a:pt x="1048" y="1715"/>
                  </a:lnTo>
                  <a:lnTo>
                    <a:pt x="2501" y="834"/>
                  </a:lnTo>
                  <a:close/>
                  <a:moveTo>
                    <a:pt x="2144" y="2429"/>
                  </a:moveTo>
                  <a:lnTo>
                    <a:pt x="2144" y="3834"/>
                  </a:lnTo>
                  <a:lnTo>
                    <a:pt x="1429" y="3834"/>
                  </a:lnTo>
                  <a:lnTo>
                    <a:pt x="1429" y="2429"/>
                  </a:lnTo>
                  <a:close/>
                  <a:moveTo>
                    <a:pt x="3549" y="2429"/>
                  </a:moveTo>
                  <a:lnTo>
                    <a:pt x="3549" y="3834"/>
                  </a:lnTo>
                  <a:lnTo>
                    <a:pt x="2834" y="3834"/>
                  </a:lnTo>
                  <a:lnTo>
                    <a:pt x="2834" y="2429"/>
                  </a:lnTo>
                  <a:close/>
                  <a:moveTo>
                    <a:pt x="2501" y="0"/>
                  </a:moveTo>
                  <a:lnTo>
                    <a:pt x="0" y="1524"/>
                  </a:lnTo>
                  <a:lnTo>
                    <a:pt x="0" y="2429"/>
                  </a:lnTo>
                  <a:lnTo>
                    <a:pt x="715" y="2429"/>
                  </a:lnTo>
                  <a:lnTo>
                    <a:pt x="715" y="3834"/>
                  </a:lnTo>
                  <a:lnTo>
                    <a:pt x="0" y="3834"/>
                  </a:lnTo>
                  <a:lnTo>
                    <a:pt x="0" y="4549"/>
                  </a:lnTo>
                  <a:lnTo>
                    <a:pt x="4978" y="4549"/>
                  </a:lnTo>
                  <a:lnTo>
                    <a:pt x="4978" y="3834"/>
                  </a:lnTo>
                  <a:lnTo>
                    <a:pt x="4263" y="3834"/>
                  </a:lnTo>
                  <a:lnTo>
                    <a:pt x="4263" y="2429"/>
                  </a:lnTo>
                  <a:lnTo>
                    <a:pt x="4978" y="2429"/>
                  </a:lnTo>
                  <a:lnTo>
                    <a:pt x="4978" y="1524"/>
                  </a:lnTo>
                  <a:lnTo>
                    <a:pt x="2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76">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6">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6">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6">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7" name="Google Shape;877;p76"/>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878" name="Google Shape;878;p76"/>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879" name="Google Shape;879;p76"/>
          <p:cNvSpPr/>
          <p:nvPr/>
        </p:nvSpPr>
        <p:spPr>
          <a:xfrm>
            <a:off x="5299200" y="0"/>
            <a:ext cx="3844800" cy="5143500"/>
          </a:xfrm>
          <a:prstGeom prst="rect">
            <a:avLst/>
          </a:pr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868"/>
                                        </p:tgtEl>
                                        <p:attrNameLst>
                                          <p:attrName>style.visibility</p:attrName>
                                        </p:attrNameLst>
                                      </p:cBhvr>
                                      <p:to>
                                        <p:strVal val="visible"/>
                                      </p:to>
                                    </p:set>
                                    <p:anim calcmode="lin" valueType="num">
                                      <p:cBhvr additive="base">
                                        <p:cTn dur="600"/>
                                        <p:tgtEl>
                                          <p:spTgt spid="8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77"/>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FEATURES SELECTION</a:t>
            </a:r>
            <a:endParaRPr/>
          </a:p>
        </p:txBody>
      </p:sp>
      <p:sp>
        <p:nvSpPr>
          <p:cNvPr id="885" name="Google Shape;885;p77"/>
          <p:cNvSpPr/>
          <p:nvPr/>
        </p:nvSpPr>
        <p:spPr>
          <a:xfrm>
            <a:off x="3684425" y="897100"/>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886" name="Google Shape;886;p77"/>
          <p:cNvCxnSpPr>
            <a:stCxn id="885" idx="6"/>
            <a:endCxn id="887" idx="2"/>
          </p:cNvCxnSpPr>
          <p:nvPr/>
        </p:nvCxnSpPr>
        <p:spPr>
          <a:xfrm>
            <a:off x="4237325" y="1173550"/>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cxnSp>
        <p:nvCxnSpPr>
          <p:cNvPr id="888" name="Google Shape;888;p77"/>
          <p:cNvCxnSpPr>
            <a:stCxn id="889" idx="6"/>
            <a:endCxn id="890" idx="2"/>
          </p:cNvCxnSpPr>
          <p:nvPr/>
        </p:nvCxnSpPr>
        <p:spPr>
          <a:xfrm>
            <a:off x="4237325" y="2788777"/>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891" name="Google Shape;891;p77"/>
          <p:cNvSpPr txBox="1"/>
          <p:nvPr/>
        </p:nvSpPr>
        <p:spPr>
          <a:xfrm>
            <a:off x="816104" y="968200"/>
            <a:ext cx="27993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Host Response Time</a:t>
            </a:r>
            <a:endParaRPr b="1" sz="2000">
              <a:solidFill>
                <a:schemeClr val="dk1"/>
              </a:solidFill>
              <a:latin typeface="Abhaya Libre"/>
              <a:ea typeface="Abhaya Libre"/>
              <a:cs typeface="Abhaya Libre"/>
              <a:sym typeface="Abhaya Libre"/>
            </a:endParaRPr>
          </a:p>
        </p:txBody>
      </p:sp>
      <p:sp>
        <p:nvSpPr>
          <p:cNvPr id="890" name="Google Shape;890;p77"/>
          <p:cNvSpPr/>
          <p:nvPr/>
        </p:nvSpPr>
        <p:spPr>
          <a:xfrm>
            <a:off x="4769539" y="2512327"/>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887" name="Google Shape;887;p77"/>
          <p:cNvSpPr/>
          <p:nvPr/>
        </p:nvSpPr>
        <p:spPr>
          <a:xfrm>
            <a:off x="4769539" y="897100"/>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892" name="Google Shape;892;p77"/>
          <p:cNvSpPr txBox="1"/>
          <p:nvPr/>
        </p:nvSpPr>
        <p:spPr>
          <a:xfrm>
            <a:off x="1100799" y="2578250"/>
            <a:ext cx="25146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Room/Property Type</a:t>
            </a:r>
            <a:endParaRPr b="1" sz="2000">
              <a:solidFill>
                <a:schemeClr val="dk1"/>
              </a:solidFill>
              <a:latin typeface="Abhaya Libre"/>
              <a:ea typeface="Abhaya Libre"/>
              <a:cs typeface="Abhaya Libre"/>
              <a:sym typeface="Abhaya Libre"/>
            </a:endParaRPr>
          </a:p>
        </p:txBody>
      </p:sp>
      <p:sp>
        <p:nvSpPr>
          <p:cNvPr id="893" name="Google Shape;893;p77"/>
          <p:cNvSpPr txBox="1"/>
          <p:nvPr/>
        </p:nvSpPr>
        <p:spPr>
          <a:xfrm>
            <a:off x="5477997" y="968200"/>
            <a:ext cx="28785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Host is Superhost</a:t>
            </a:r>
            <a:endParaRPr b="1" sz="2000">
              <a:solidFill>
                <a:schemeClr val="dk1"/>
              </a:solidFill>
              <a:latin typeface="Abhaya Libre"/>
              <a:ea typeface="Abhaya Libre"/>
              <a:cs typeface="Abhaya Libre"/>
              <a:sym typeface="Abhaya Libre"/>
            </a:endParaRPr>
          </a:p>
        </p:txBody>
      </p:sp>
      <p:sp>
        <p:nvSpPr>
          <p:cNvPr id="894" name="Google Shape;894;p77"/>
          <p:cNvSpPr txBox="1"/>
          <p:nvPr/>
        </p:nvSpPr>
        <p:spPr>
          <a:xfrm>
            <a:off x="5477997" y="2578250"/>
            <a:ext cx="25146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Price Category</a:t>
            </a:r>
            <a:endParaRPr b="1" sz="2000">
              <a:solidFill>
                <a:schemeClr val="dk1"/>
              </a:solidFill>
              <a:latin typeface="Abhaya Libre"/>
              <a:ea typeface="Abhaya Libre"/>
              <a:cs typeface="Abhaya Libre"/>
              <a:sym typeface="Abhaya Libre"/>
            </a:endParaRPr>
          </a:p>
        </p:txBody>
      </p:sp>
      <p:sp>
        <p:nvSpPr>
          <p:cNvPr id="889" name="Google Shape;889;p77"/>
          <p:cNvSpPr/>
          <p:nvPr/>
        </p:nvSpPr>
        <p:spPr>
          <a:xfrm>
            <a:off x="3684425" y="2512327"/>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895" name="Google Shape;895;p77"/>
          <p:cNvSpPr/>
          <p:nvPr/>
        </p:nvSpPr>
        <p:spPr>
          <a:xfrm>
            <a:off x="3684425" y="1702606"/>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896" name="Google Shape;896;p77"/>
          <p:cNvCxnSpPr>
            <a:stCxn id="895" idx="6"/>
            <a:endCxn id="897" idx="2"/>
          </p:cNvCxnSpPr>
          <p:nvPr/>
        </p:nvCxnSpPr>
        <p:spPr>
          <a:xfrm>
            <a:off x="4237325" y="1979056"/>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897" name="Google Shape;897;p77"/>
          <p:cNvSpPr/>
          <p:nvPr/>
        </p:nvSpPr>
        <p:spPr>
          <a:xfrm>
            <a:off x="4769539" y="1702606"/>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898" name="Google Shape;898;p77"/>
          <p:cNvSpPr txBox="1"/>
          <p:nvPr/>
        </p:nvSpPr>
        <p:spPr>
          <a:xfrm>
            <a:off x="941204" y="1773225"/>
            <a:ext cx="26742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Host has Profile Pic</a:t>
            </a:r>
            <a:endParaRPr b="1" sz="2000">
              <a:solidFill>
                <a:schemeClr val="dk1"/>
              </a:solidFill>
              <a:latin typeface="Abhaya Libre"/>
              <a:ea typeface="Abhaya Libre"/>
              <a:cs typeface="Abhaya Libre"/>
              <a:sym typeface="Abhaya Libre"/>
            </a:endParaRPr>
          </a:p>
        </p:txBody>
      </p:sp>
      <p:sp>
        <p:nvSpPr>
          <p:cNvPr id="899" name="Google Shape;899;p77"/>
          <p:cNvSpPr txBox="1"/>
          <p:nvPr/>
        </p:nvSpPr>
        <p:spPr>
          <a:xfrm>
            <a:off x="5477997" y="1773225"/>
            <a:ext cx="27222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Host Identity Verified</a:t>
            </a:r>
            <a:endParaRPr b="1" sz="2000">
              <a:solidFill>
                <a:schemeClr val="dk1"/>
              </a:solidFill>
              <a:latin typeface="Abhaya Libre"/>
              <a:ea typeface="Abhaya Libre"/>
              <a:cs typeface="Abhaya Libre"/>
              <a:sym typeface="Abhaya Libre"/>
            </a:endParaRPr>
          </a:p>
        </p:txBody>
      </p:sp>
      <p:cxnSp>
        <p:nvCxnSpPr>
          <p:cNvPr id="900" name="Google Shape;900;p77"/>
          <p:cNvCxnSpPr>
            <a:stCxn id="887" idx="4"/>
            <a:endCxn id="895" idx="0"/>
          </p:cNvCxnSpPr>
          <p:nvPr/>
        </p:nvCxnSpPr>
        <p:spPr>
          <a:xfrm rot="5400000">
            <a:off x="4377139" y="1033750"/>
            <a:ext cx="252600" cy="1085100"/>
          </a:xfrm>
          <a:prstGeom prst="bentConnector3">
            <a:avLst>
              <a:gd fmla="val 50010" name="adj1"/>
            </a:avLst>
          </a:prstGeom>
          <a:noFill/>
          <a:ln cap="flat" cmpd="sng" w="9525">
            <a:solidFill>
              <a:schemeClr val="dk1"/>
            </a:solidFill>
            <a:prstDash val="solid"/>
            <a:round/>
            <a:headEnd len="med" w="med" type="none"/>
            <a:tailEnd len="med" w="med" type="none"/>
          </a:ln>
        </p:spPr>
      </p:cxnSp>
      <p:cxnSp>
        <p:nvCxnSpPr>
          <p:cNvPr id="901" name="Google Shape;901;p77"/>
          <p:cNvCxnSpPr>
            <a:stCxn id="897" idx="4"/>
            <a:endCxn id="889" idx="0"/>
          </p:cNvCxnSpPr>
          <p:nvPr/>
        </p:nvCxnSpPr>
        <p:spPr>
          <a:xfrm rot="5400000">
            <a:off x="4375039" y="1841356"/>
            <a:ext cx="256800" cy="1085100"/>
          </a:xfrm>
          <a:prstGeom prst="bentConnector3">
            <a:avLst>
              <a:gd fmla="val 50004" name="adj1"/>
            </a:avLst>
          </a:prstGeom>
          <a:noFill/>
          <a:ln cap="flat" cmpd="sng" w="9525">
            <a:solidFill>
              <a:schemeClr val="dk1"/>
            </a:solidFill>
            <a:prstDash val="solid"/>
            <a:round/>
            <a:headEnd len="med" w="med" type="none"/>
            <a:tailEnd len="med" w="med" type="none"/>
          </a:ln>
        </p:spPr>
      </p:cxnSp>
      <p:sp>
        <p:nvSpPr>
          <p:cNvPr id="902" name="Google Shape;902;p77">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7">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7">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7">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6" name="Google Shape;906;p77"/>
          <p:cNvCxnSpPr>
            <a:stCxn id="907" idx="6"/>
            <a:endCxn id="908" idx="2"/>
          </p:cNvCxnSpPr>
          <p:nvPr/>
        </p:nvCxnSpPr>
        <p:spPr>
          <a:xfrm>
            <a:off x="4237325" y="4403912"/>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908" name="Google Shape;908;p77"/>
          <p:cNvSpPr/>
          <p:nvPr/>
        </p:nvSpPr>
        <p:spPr>
          <a:xfrm>
            <a:off x="4769539" y="4127462"/>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907" name="Google Shape;907;p77"/>
          <p:cNvSpPr/>
          <p:nvPr/>
        </p:nvSpPr>
        <p:spPr>
          <a:xfrm>
            <a:off x="3684425" y="4127462"/>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909" name="Google Shape;909;p77"/>
          <p:cNvSpPr/>
          <p:nvPr/>
        </p:nvSpPr>
        <p:spPr>
          <a:xfrm>
            <a:off x="3684425" y="3317741"/>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910" name="Google Shape;910;p77"/>
          <p:cNvCxnSpPr>
            <a:stCxn id="909" idx="6"/>
            <a:endCxn id="911" idx="2"/>
          </p:cNvCxnSpPr>
          <p:nvPr/>
        </p:nvCxnSpPr>
        <p:spPr>
          <a:xfrm>
            <a:off x="4237325" y="3594191"/>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911" name="Google Shape;911;p77"/>
          <p:cNvSpPr/>
          <p:nvPr/>
        </p:nvSpPr>
        <p:spPr>
          <a:xfrm>
            <a:off x="4769539" y="3317741"/>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912" name="Google Shape;912;p77"/>
          <p:cNvCxnSpPr>
            <a:stCxn id="890" idx="4"/>
            <a:endCxn id="909" idx="0"/>
          </p:cNvCxnSpPr>
          <p:nvPr/>
        </p:nvCxnSpPr>
        <p:spPr>
          <a:xfrm rot="5400000">
            <a:off x="4377139" y="2648977"/>
            <a:ext cx="252600" cy="1085100"/>
          </a:xfrm>
          <a:prstGeom prst="bentConnector3">
            <a:avLst>
              <a:gd fmla="val 49991" name="adj1"/>
            </a:avLst>
          </a:prstGeom>
          <a:noFill/>
          <a:ln cap="flat" cmpd="sng" w="9525">
            <a:solidFill>
              <a:schemeClr val="dk1"/>
            </a:solidFill>
            <a:prstDash val="solid"/>
            <a:round/>
            <a:headEnd len="med" w="med" type="none"/>
            <a:tailEnd len="med" w="med" type="none"/>
          </a:ln>
        </p:spPr>
      </p:cxnSp>
      <p:cxnSp>
        <p:nvCxnSpPr>
          <p:cNvPr id="913" name="Google Shape;913;p77"/>
          <p:cNvCxnSpPr>
            <a:stCxn id="911" idx="4"/>
            <a:endCxn id="907" idx="0"/>
          </p:cNvCxnSpPr>
          <p:nvPr/>
        </p:nvCxnSpPr>
        <p:spPr>
          <a:xfrm rot="5400000">
            <a:off x="4375039" y="3456491"/>
            <a:ext cx="256800" cy="1085100"/>
          </a:xfrm>
          <a:prstGeom prst="bentConnector3">
            <a:avLst>
              <a:gd fmla="val 50004" name="adj1"/>
            </a:avLst>
          </a:prstGeom>
          <a:noFill/>
          <a:ln cap="flat" cmpd="sng" w="9525">
            <a:solidFill>
              <a:schemeClr val="dk1"/>
            </a:solidFill>
            <a:prstDash val="solid"/>
            <a:round/>
            <a:headEnd len="med" w="med" type="none"/>
            <a:tailEnd len="med" w="med" type="none"/>
          </a:ln>
        </p:spPr>
      </p:cxnSp>
      <p:grpSp>
        <p:nvGrpSpPr>
          <p:cNvPr id="914" name="Google Shape;914;p77"/>
          <p:cNvGrpSpPr/>
          <p:nvPr/>
        </p:nvGrpSpPr>
        <p:grpSpPr>
          <a:xfrm>
            <a:off x="3826743" y="4269870"/>
            <a:ext cx="267945" cy="267945"/>
            <a:chOff x="4087107" y="2711822"/>
            <a:chExt cx="316047" cy="316047"/>
          </a:xfrm>
        </p:grpSpPr>
        <p:sp>
          <p:nvSpPr>
            <p:cNvPr id="915" name="Google Shape;915;p77"/>
            <p:cNvSpPr/>
            <p:nvPr/>
          </p:nvSpPr>
          <p:spPr>
            <a:xfrm>
              <a:off x="4347501" y="2711822"/>
              <a:ext cx="55654" cy="55654"/>
            </a:xfrm>
            <a:custGeom>
              <a:rect b="b" l="l" r="r" t="t"/>
              <a:pathLst>
                <a:path extrusionOk="0" h="1644" w="1644">
                  <a:moveTo>
                    <a:pt x="834" y="524"/>
                  </a:moveTo>
                  <a:cubicBezTo>
                    <a:pt x="977" y="524"/>
                    <a:pt x="1096" y="667"/>
                    <a:pt x="1096" y="810"/>
                  </a:cubicBezTo>
                  <a:cubicBezTo>
                    <a:pt x="1096" y="953"/>
                    <a:pt x="977" y="1096"/>
                    <a:pt x="834" y="1096"/>
                  </a:cubicBezTo>
                  <a:cubicBezTo>
                    <a:pt x="667" y="1096"/>
                    <a:pt x="548" y="953"/>
                    <a:pt x="548" y="810"/>
                  </a:cubicBezTo>
                  <a:cubicBezTo>
                    <a:pt x="548" y="667"/>
                    <a:pt x="667" y="524"/>
                    <a:pt x="834" y="524"/>
                  </a:cubicBezTo>
                  <a:close/>
                  <a:moveTo>
                    <a:pt x="834" y="1"/>
                  </a:moveTo>
                  <a:cubicBezTo>
                    <a:pt x="381" y="1"/>
                    <a:pt x="0" y="358"/>
                    <a:pt x="0" y="810"/>
                  </a:cubicBezTo>
                  <a:cubicBezTo>
                    <a:pt x="0" y="1263"/>
                    <a:pt x="381" y="1644"/>
                    <a:pt x="834" y="1644"/>
                  </a:cubicBezTo>
                  <a:cubicBezTo>
                    <a:pt x="1286" y="1644"/>
                    <a:pt x="1643" y="1263"/>
                    <a:pt x="1643" y="810"/>
                  </a:cubicBezTo>
                  <a:cubicBezTo>
                    <a:pt x="1643" y="358"/>
                    <a:pt x="1286"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7"/>
            <p:cNvSpPr/>
            <p:nvPr/>
          </p:nvSpPr>
          <p:spPr>
            <a:xfrm>
              <a:off x="4087107" y="2711822"/>
              <a:ext cx="316047" cy="316047"/>
            </a:xfrm>
            <a:custGeom>
              <a:rect b="b" l="l" r="r" t="t"/>
              <a:pathLst>
                <a:path extrusionOk="0" h="9336" w="9336">
                  <a:moveTo>
                    <a:pt x="3572" y="4573"/>
                  </a:moveTo>
                  <a:lnTo>
                    <a:pt x="3572" y="5502"/>
                  </a:lnTo>
                  <a:lnTo>
                    <a:pt x="548" y="5502"/>
                  </a:lnTo>
                  <a:lnTo>
                    <a:pt x="548" y="5406"/>
                  </a:lnTo>
                  <a:cubicBezTo>
                    <a:pt x="548" y="4954"/>
                    <a:pt x="905" y="4573"/>
                    <a:pt x="1358" y="4573"/>
                  </a:cubicBezTo>
                  <a:close/>
                  <a:moveTo>
                    <a:pt x="7978" y="4573"/>
                  </a:moveTo>
                  <a:cubicBezTo>
                    <a:pt x="8430" y="4573"/>
                    <a:pt x="8788" y="4954"/>
                    <a:pt x="8788" y="5406"/>
                  </a:cubicBezTo>
                  <a:lnTo>
                    <a:pt x="8788" y="5502"/>
                  </a:lnTo>
                  <a:lnTo>
                    <a:pt x="5763" y="5502"/>
                  </a:lnTo>
                  <a:lnTo>
                    <a:pt x="5763" y="4573"/>
                  </a:lnTo>
                  <a:close/>
                  <a:moveTo>
                    <a:pt x="5215" y="4573"/>
                  </a:moveTo>
                  <a:lnTo>
                    <a:pt x="5215" y="6597"/>
                  </a:lnTo>
                  <a:lnTo>
                    <a:pt x="4120" y="6597"/>
                  </a:lnTo>
                  <a:lnTo>
                    <a:pt x="4120" y="4573"/>
                  </a:lnTo>
                  <a:close/>
                  <a:moveTo>
                    <a:pt x="8240" y="6049"/>
                  </a:moveTo>
                  <a:lnTo>
                    <a:pt x="8240" y="6859"/>
                  </a:lnTo>
                  <a:cubicBezTo>
                    <a:pt x="8240" y="7335"/>
                    <a:pt x="7883" y="7693"/>
                    <a:pt x="7430" y="7693"/>
                  </a:cubicBezTo>
                  <a:lnTo>
                    <a:pt x="1905" y="7693"/>
                  </a:lnTo>
                  <a:cubicBezTo>
                    <a:pt x="1691" y="7693"/>
                    <a:pt x="1477" y="7597"/>
                    <a:pt x="1334" y="7454"/>
                  </a:cubicBezTo>
                  <a:cubicBezTo>
                    <a:pt x="1167" y="7288"/>
                    <a:pt x="1096" y="7097"/>
                    <a:pt x="1096" y="6883"/>
                  </a:cubicBezTo>
                  <a:lnTo>
                    <a:pt x="1096" y="6049"/>
                  </a:lnTo>
                  <a:lnTo>
                    <a:pt x="3572" y="6049"/>
                  </a:lnTo>
                  <a:lnTo>
                    <a:pt x="3572" y="7145"/>
                  </a:lnTo>
                  <a:lnTo>
                    <a:pt x="5763" y="7145"/>
                  </a:lnTo>
                  <a:lnTo>
                    <a:pt x="5763" y="6049"/>
                  </a:lnTo>
                  <a:close/>
                  <a:moveTo>
                    <a:pt x="2643" y="1"/>
                  </a:moveTo>
                  <a:cubicBezTo>
                    <a:pt x="2024" y="1"/>
                    <a:pt x="1548" y="477"/>
                    <a:pt x="1548" y="1096"/>
                  </a:cubicBezTo>
                  <a:lnTo>
                    <a:pt x="1548" y="4025"/>
                  </a:lnTo>
                  <a:lnTo>
                    <a:pt x="1358" y="4025"/>
                  </a:lnTo>
                  <a:cubicBezTo>
                    <a:pt x="619" y="4025"/>
                    <a:pt x="0" y="4644"/>
                    <a:pt x="0" y="5406"/>
                  </a:cubicBezTo>
                  <a:lnTo>
                    <a:pt x="0" y="6049"/>
                  </a:lnTo>
                  <a:lnTo>
                    <a:pt x="548" y="6049"/>
                  </a:lnTo>
                  <a:lnTo>
                    <a:pt x="548" y="6883"/>
                  </a:lnTo>
                  <a:cubicBezTo>
                    <a:pt x="548" y="7240"/>
                    <a:pt x="691" y="7573"/>
                    <a:pt x="953" y="7835"/>
                  </a:cubicBezTo>
                  <a:cubicBezTo>
                    <a:pt x="1215" y="8097"/>
                    <a:pt x="1548" y="8240"/>
                    <a:pt x="1905" y="8240"/>
                  </a:cubicBezTo>
                  <a:lnTo>
                    <a:pt x="1905" y="8526"/>
                  </a:lnTo>
                  <a:cubicBezTo>
                    <a:pt x="1905" y="8669"/>
                    <a:pt x="1786" y="8788"/>
                    <a:pt x="1643" y="8788"/>
                  </a:cubicBezTo>
                  <a:lnTo>
                    <a:pt x="1096" y="8788"/>
                  </a:lnTo>
                  <a:lnTo>
                    <a:pt x="1096" y="9336"/>
                  </a:lnTo>
                  <a:lnTo>
                    <a:pt x="1643" y="9336"/>
                  </a:lnTo>
                  <a:cubicBezTo>
                    <a:pt x="2096" y="9336"/>
                    <a:pt x="2453" y="8979"/>
                    <a:pt x="2453" y="8526"/>
                  </a:cubicBezTo>
                  <a:lnTo>
                    <a:pt x="2453" y="8240"/>
                  </a:lnTo>
                  <a:lnTo>
                    <a:pt x="6882" y="8240"/>
                  </a:lnTo>
                  <a:lnTo>
                    <a:pt x="6882" y="8526"/>
                  </a:lnTo>
                  <a:cubicBezTo>
                    <a:pt x="6882" y="8979"/>
                    <a:pt x="7240" y="9336"/>
                    <a:pt x="7692" y="9336"/>
                  </a:cubicBezTo>
                  <a:lnTo>
                    <a:pt x="8240" y="9336"/>
                  </a:lnTo>
                  <a:lnTo>
                    <a:pt x="8240" y="8788"/>
                  </a:lnTo>
                  <a:lnTo>
                    <a:pt x="7692" y="8788"/>
                  </a:lnTo>
                  <a:cubicBezTo>
                    <a:pt x="7549" y="8788"/>
                    <a:pt x="7430" y="8669"/>
                    <a:pt x="7430" y="8526"/>
                  </a:cubicBezTo>
                  <a:lnTo>
                    <a:pt x="7430" y="8240"/>
                  </a:lnTo>
                  <a:cubicBezTo>
                    <a:pt x="8168" y="8240"/>
                    <a:pt x="8788" y="7621"/>
                    <a:pt x="8788" y="6859"/>
                  </a:cubicBezTo>
                  <a:lnTo>
                    <a:pt x="8788" y="6049"/>
                  </a:lnTo>
                  <a:lnTo>
                    <a:pt x="9335" y="6049"/>
                  </a:lnTo>
                  <a:lnTo>
                    <a:pt x="9335" y="5406"/>
                  </a:lnTo>
                  <a:cubicBezTo>
                    <a:pt x="9335" y="4644"/>
                    <a:pt x="8740" y="4025"/>
                    <a:pt x="7978" y="4025"/>
                  </a:cubicBezTo>
                  <a:lnTo>
                    <a:pt x="3191" y="4025"/>
                  </a:lnTo>
                  <a:lnTo>
                    <a:pt x="3191" y="3477"/>
                  </a:lnTo>
                  <a:lnTo>
                    <a:pt x="2643" y="3477"/>
                  </a:lnTo>
                  <a:lnTo>
                    <a:pt x="2643" y="4025"/>
                  </a:lnTo>
                  <a:lnTo>
                    <a:pt x="2096" y="4025"/>
                  </a:lnTo>
                  <a:lnTo>
                    <a:pt x="2096" y="1096"/>
                  </a:lnTo>
                  <a:cubicBezTo>
                    <a:pt x="2096" y="786"/>
                    <a:pt x="2334" y="548"/>
                    <a:pt x="2643" y="548"/>
                  </a:cubicBezTo>
                  <a:cubicBezTo>
                    <a:pt x="2929" y="548"/>
                    <a:pt x="3191" y="786"/>
                    <a:pt x="3191" y="1096"/>
                  </a:cubicBezTo>
                  <a:lnTo>
                    <a:pt x="3191" y="1453"/>
                  </a:lnTo>
                  <a:lnTo>
                    <a:pt x="2643" y="1453"/>
                  </a:lnTo>
                  <a:lnTo>
                    <a:pt x="2643" y="2001"/>
                  </a:lnTo>
                  <a:lnTo>
                    <a:pt x="4287" y="2001"/>
                  </a:lnTo>
                  <a:lnTo>
                    <a:pt x="4287" y="1453"/>
                  </a:lnTo>
                  <a:lnTo>
                    <a:pt x="3739" y="1453"/>
                  </a:lnTo>
                  <a:lnTo>
                    <a:pt x="3739" y="1096"/>
                  </a:lnTo>
                  <a:cubicBezTo>
                    <a:pt x="3739" y="477"/>
                    <a:pt x="3239" y="1"/>
                    <a:pt x="2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7"/>
            <p:cNvSpPr/>
            <p:nvPr/>
          </p:nvSpPr>
          <p:spPr>
            <a:xfrm>
              <a:off x="4270080" y="2773908"/>
              <a:ext cx="55687" cy="55654"/>
            </a:xfrm>
            <a:custGeom>
              <a:rect b="b" l="l" r="r" t="t"/>
              <a:pathLst>
                <a:path extrusionOk="0" h="1644" w="1645">
                  <a:moveTo>
                    <a:pt x="811" y="548"/>
                  </a:moveTo>
                  <a:cubicBezTo>
                    <a:pt x="977" y="548"/>
                    <a:pt x="1096" y="667"/>
                    <a:pt x="1096" y="834"/>
                  </a:cubicBezTo>
                  <a:cubicBezTo>
                    <a:pt x="1096" y="977"/>
                    <a:pt x="977" y="1096"/>
                    <a:pt x="811" y="1096"/>
                  </a:cubicBezTo>
                  <a:cubicBezTo>
                    <a:pt x="668" y="1096"/>
                    <a:pt x="549" y="977"/>
                    <a:pt x="549" y="834"/>
                  </a:cubicBezTo>
                  <a:cubicBezTo>
                    <a:pt x="549" y="691"/>
                    <a:pt x="668" y="548"/>
                    <a:pt x="811" y="548"/>
                  </a:cubicBezTo>
                  <a:close/>
                  <a:moveTo>
                    <a:pt x="811" y="0"/>
                  </a:moveTo>
                  <a:cubicBezTo>
                    <a:pt x="358" y="0"/>
                    <a:pt x="1" y="381"/>
                    <a:pt x="1" y="834"/>
                  </a:cubicBezTo>
                  <a:cubicBezTo>
                    <a:pt x="1" y="1286"/>
                    <a:pt x="358" y="1643"/>
                    <a:pt x="811" y="1643"/>
                  </a:cubicBezTo>
                  <a:cubicBezTo>
                    <a:pt x="1263" y="1643"/>
                    <a:pt x="1644" y="1286"/>
                    <a:pt x="1644" y="834"/>
                  </a:cubicBezTo>
                  <a:cubicBezTo>
                    <a:pt x="1644" y="381"/>
                    <a:pt x="1263" y="0"/>
                    <a:pt x="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77"/>
          <p:cNvGrpSpPr/>
          <p:nvPr/>
        </p:nvGrpSpPr>
        <p:grpSpPr>
          <a:xfrm>
            <a:off x="3826609" y="3460055"/>
            <a:ext cx="267936" cy="267905"/>
            <a:chOff x="6757968" y="1492083"/>
            <a:chExt cx="316859" cy="316859"/>
          </a:xfrm>
        </p:grpSpPr>
        <p:sp>
          <p:nvSpPr>
            <p:cNvPr id="919" name="Google Shape;919;p77"/>
            <p:cNvSpPr/>
            <p:nvPr/>
          </p:nvSpPr>
          <p:spPr>
            <a:xfrm>
              <a:off x="6795849" y="1642016"/>
              <a:ext cx="129824" cy="129824"/>
            </a:xfrm>
            <a:custGeom>
              <a:rect b="b" l="l" r="r" t="t"/>
              <a:pathLst>
                <a:path extrusionOk="0" h="3835" w="3835">
                  <a:moveTo>
                    <a:pt x="1906" y="549"/>
                  </a:moveTo>
                  <a:cubicBezTo>
                    <a:pt x="2668" y="549"/>
                    <a:pt x="3287" y="1168"/>
                    <a:pt x="3287" y="1930"/>
                  </a:cubicBezTo>
                  <a:cubicBezTo>
                    <a:pt x="3287" y="2668"/>
                    <a:pt x="2668" y="3287"/>
                    <a:pt x="1906" y="3287"/>
                  </a:cubicBezTo>
                  <a:cubicBezTo>
                    <a:pt x="1144" y="3287"/>
                    <a:pt x="548" y="2668"/>
                    <a:pt x="548" y="1930"/>
                  </a:cubicBezTo>
                  <a:cubicBezTo>
                    <a:pt x="548" y="1168"/>
                    <a:pt x="1144" y="549"/>
                    <a:pt x="1906" y="549"/>
                  </a:cubicBezTo>
                  <a:close/>
                  <a:moveTo>
                    <a:pt x="1906" y="1"/>
                  </a:moveTo>
                  <a:cubicBezTo>
                    <a:pt x="858" y="1"/>
                    <a:pt x="1" y="858"/>
                    <a:pt x="1" y="1930"/>
                  </a:cubicBezTo>
                  <a:cubicBezTo>
                    <a:pt x="1" y="2978"/>
                    <a:pt x="858" y="3835"/>
                    <a:pt x="1906" y="3835"/>
                  </a:cubicBezTo>
                  <a:cubicBezTo>
                    <a:pt x="2954" y="3835"/>
                    <a:pt x="3835" y="2978"/>
                    <a:pt x="3835" y="1930"/>
                  </a:cubicBezTo>
                  <a:cubicBezTo>
                    <a:pt x="3835" y="858"/>
                    <a:pt x="2954" y="1"/>
                    <a:pt x="1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7"/>
            <p:cNvSpPr/>
            <p:nvPr/>
          </p:nvSpPr>
          <p:spPr>
            <a:xfrm>
              <a:off x="6832951" y="1679118"/>
              <a:ext cx="55654" cy="55654"/>
            </a:xfrm>
            <a:custGeom>
              <a:rect b="b" l="l" r="r" t="t"/>
              <a:pathLst>
                <a:path extrusionOk="0" h="1644" w="1644">
                  <a:moveTo>
                    <a:pt x="810" y="548"/>
                  </a:moveTo>
                  <a:cubicBezTo>
                    <a:pt x="953" y="548"/>
                    <a:pt x="1096" y="667"/>
                    <a:pt x="1096" y="834"/>
                  </a:cubicBezTo>
                  <a:cubicBezTo>
                    <a:pt x="1096" y="977"/>
                    <a:pt x="953" y="1096"/>
                    <a:pt x="810" y="1096"/>
                  </a:cubicBezTo>
                  <a:cubicBezTo>
                    <a:pt x="667" y="1096"/>
                    <a:pt x="548" y="977"/>
                    <a:pt x="548" y="834"/>
                  </a:cubicBezTo>
                  <a:cubicBezTo>
                    <a:pt x="548" y="667"/>
                    <a:pt x="667" y="548"/>
                    <a:pt x="810" y="548"/>
                  </a:cubicBezTo>
                  <a:close/>
                  <a:moveTo>
                    <a:pt x="810" y="0"/>
                  </a:moveTo>
                  <a:cubicBezTo>
                    <a:pt x="357" y="0"/>
                    <a:pt x="0" y="381"/>
                    <a:pt x="0" y="834"/>
                  </a:cubicBezTo>
                  <a:cubicBezTo>
                    <a:pt x="0" y="1286"/>
                    <a:pt x="357" y="1644"/>
                    <a:pt x="810" y="1644"/>
                  </a:cubicBezTo>
                  <a:cubicBezTo>
                    <a:pt x="1262" y="1644"/>
                    <a:pt x="1643" y="1262"/>
                    <a:pt x="1643" y="834"/>
                  </a:cubicBezTo>
                  <a:cubicBezTo>
                    <a:pt x="1643" y="381"/>
                    <a:pt x="1262" y="0"/>
                    <a:pt x="8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7"/>
            <p:cNvSpPr/>
            <p:nvPr/>
          </p:nvSpPr>
          <p:spPr>
            <a:xfrm>
              <a:off x="6757968" y="1492083"/>
              <a:ext cx="316859" cy="316859"/>
            </a:xfrm>
            <a:custGeom>
              <a:rect b="b" l="l" r="r" t="t"/>
              <a:pathLst>
                <a:path extrusionOk="0" h="9360" w="9360">
                  <a:moveTo>
                    <a:pt x="3739" y="548"/>
                  </a:moveTo>
                  <a:cubicBezTo>
                    <a:pt x="3882" y="548"/>
                    <a:pt x="4025" y="691"/>
                    <a:pt x="4025" y="834"/>
                  </a:cubicBezTo>
                  <a:cubicBezTo>
                    <a:pt x="4025" y="1001"/>
                    <a:pt x="3882" y="1120"/>
                    <a:pt x="3739" y="1120"/>
                  </a:cubicBezTo>
                  <a:lnTo>
                    <a:pt x="2334" y="1120"/>
                  </a:lnTo>
                  <a:cubicBezTo>
                    <a:pt x="2168" y="1120"/>
                    <a:pt x="2049" y="1001"/>
                    <a:pt x="2049" y="834"/>
                  </a:cubicBezTo>
                  <a:cubicBezTo>
                    <a:pt x="2025" y="691"/>
                    <a:pt x="2168" y="548"/>
                    <a:pt x="2334" y="548"/>
                  </a:cubicBezTo>
                  <a:close/>
                  <a:moveTo>
                    <a:pt x="4287" y="1667"/>
                  </a:moveTo>
                  <a:cubicBezTo>
                    <a:pt x="4454" y="1667"/>
                    <a:pt x="4573" y="1810"/>
                    <a:pt x="4573" y="1977"/>
                  </a:cubicBezTo>
                  <a:cubicBezTo>
                    <a:pt x="4573" y="2120"/>
                    <a:pt x="4454" y="2263"/>
                    <a:pt x="4287" y="2263"/>
                  </a:cubicBezTo>
                  <a:lnTo>
                    <a:pt x="1763" y="2263"/>
                  </a:lnTo>
                  <a:cubicBezTo>
                    <a:pt x="1596" y="2263"/>
                    <a:pt x="1477" y="2120"/>
                    <a:pt x="1477" y="1977"/>
                  </a:cubicBezTo>
                  <a:cubicBezTo>
                    <a:pt x="1477" y="1810"/>
                    <a:pt x="1596" y="1667"/>
                    <a:pt x="1763" y="1667"/>
                  </a:cubicBezTo>
                  <a:close/>
                  <a:moveTo>
                    <a:pt x="4406" y="2810"/>
                  </a:moveTo>
                  <a:lnTo>
                    <a:pt x="4406" y="3334"/>
                  </a:lnTo>
                  <a:lnTo>
                    <a:pt x="572" y="3334"/>
                  </a:lnTo>
                  <a:lnTo>
                    <a:pt x="572" y="2810"/>
                  </a:lnTo>
                  <a:close/>
                  <a:moveTo>
                    <a:pt x="5502" y="2810"/>
                  </a:moveTo>
                  <a:lnTo>
                    <a:pt x="5502" y="3358"/>
                  </a:lnTo>
                  <a:lnTo>
                    <a:pt x="4954" y="3358"/>
                  </a:lnTo>
                  <a:lnTo>
                    <a:pt x="4954" y="2810"/>
                  </a:lnTo>
                  <a:close/>
                  <a:moveTo>
                    <a:pt x="8812" y="3906"/>
                  </a:moveTo>
                  <a:lnTo>
                    <a:pt x="8812" y="4978"/>
                  </a:lnTo>
                  <a:lnTo>
                    <a:pt x="8240" y="4978"/>
                  </a:lnTo>
                  <a:lnTo>
                    <a:pt x="8240" y="4430"/>
                  </a:lnTo>
                  <a:lnTo>
                    <a:pt x="7693" y="4430"/>
                  </a:lnTo>
                  <a:lnTo>
                    <a:pt x="7693" y="4978"/>
                  </a:lnTo>
                  <a:lnTo>
                    <a:pt x="7145" y="4978"/>
                  </a:lnTo>
                  <a:lnTo>
                    <a:pt x="7145" y="4430"/>
                  </a:lnTo>
                  <a:lnTo>
                    <a:pt x="6597" y="4430"/>
                  </a:lnTo>
                  <a:lnTo>
                    <a:pt x="6597" y="4978"/>
                  </a:lnTo>
                  <a:lnTo>
                    <a:pt x="6026" y="4978"/>
                  </a:lnTo>
                  <a:lnTo>
                    <a:pt x="6026" y="3906"/>
                  </a:lnTo>
                  <a:close/>
                  <a:moveTo>
                    <a:pt x="7693" y="5525"/>
                  </a:moveTo>
                  <a:lnTo>
                    <a:pt x="7693" y="5835"/>
                  </a:lnTo>
                  <a:cubicBezTo>
                    <a:pt x="7693" y="5978"/>
                    <a:pt x="7573" y="6097"/>
                    <a:pt x="7431" y="6097"/>
                  </a:cubicBezTo>
                  <a:cubicBezTo>
                    <a:pt x="7264" y="6097"/>
                    <a:pt x="7145" y="5978"/>
                    <a:pt x="7145" y="5835"/>
                  </a:cubicBezTo>
                  <a:lnTo>
                    <a:pt x="7145" y="5525"/>
                  </a:lnTo>
                  <a:close/>
                  <a:moveTo>
                    <a:pt x="8812" y="5525"/>
                  </a:moveTo>
                  <a:lnTo>
                    <a:pt x="8812" y="7716"/>
                  </a:lnTo>
                  <a:lnTo>
                    <a:pt x="6026" y="7716"/>
                  </a:lnTo>
                  <a:lnTo>
                    <a:pt x="6026" y="5525"/>
                  </a:lnTo>
                  <a:lnTo>
                    <a:pt x="6597" y="5525"/>
                  </a:lnTo>
                  <a:lnTo>
                    <a:pt x="6597" y="5811"/>
                  </a:lnTo>
                  <a:cubicBezTo>
                    <a:pt x="6597" y="6287"/>
                    <a:pt x="6978" y="6645"/>
                    <a:pt x="7431" y="6645"/>
                  </a:cubicBezTo>
                  <a:cubicBezTo>
                    <a:pt x="7883" y="6645"/>
                    <a:pt x="8240" y="6264"/>
                    <a:pt x="8240" y="5811"/>
                  </a:cubicBezTo>
                  <a:lnTo>
                    <a:pt x="8240" y="5525"/>
                  </a:lnTo>
                  <a:close/>
                  <a:moveTo>
                    <a:pt x="5502" y="3906"/>
                  </a:moveTo>
                  <a:lnTo>
                    <a:pt x="5502" y="8812"/>
                  </a:lnTo>
                  <a:lnTo>
                    <a:pt x="572" y="8812"/>
                  </a:lnTo>
                  <a:lnTo>
                    <a:pt x="572" y="3906"/>
                  </a:lnTo>
                  <a:close/>
                  <a:moveTo>
                    <a:pt x="8812" y="8264"/>
                  </a:moveTo>
                  <a:lnTo>
                    <a:pt x="8812" y="8812"/>
                  </a:lnTo>
                  <a:lnTo>
                    <a:pt x="6049" y="8812"/>
                  </a:lnTo>
                  <a:lnTo>
                    <a:pt x="6049" y="8264"/>
                  </a:lnTo>
                  <a:close/>
                  <a:moveTo>
                    <a:pt x="2334" y="0"/>
                  </a:moveTo>
                  <a:cubicBezTo>
                    <a:pt x="1858" y="0"/>
                    <a:pt x="1477" y="381"/>
                    <a:pt x="1477" y="834"/>
                  </a:cubicBezTo>
                  <a:cubicBezTo>
                    <a:pt x="1477" y="953"/>
                    <a:pt x="1501" y="1072"/>
                    <a:pt x="1548" y="1167"/>
                  </a:cubicBezTo>
                  <a:cubicBezTo>
                    <a:pt x="1191" y="1263"/>
                    <a:pt x="929" y="1572"/>
                    <a:pt x="929" y="1977"/>
                  </a:cubicBezTo>
                  <a:cubicBezTo>
                    <a:pt x="929" y="2072"/>
                    <a:pt x="929" y="2167"/>
                    <a:pt x="977" y="2263"/>
                  </a:cubicBezTo>
                  <a:lnTo>
                    <a:pt x="0" y="2263"/>
                  </a:lnTo>
                  <a:lnTo>
                    <a:pt x="0" y="9359"/>
                  </a:lnTo>
                  <a:lnTo>
                    <a:pt x="9360" y="9359"/>
                  </a:lnTo>
                  <a:lnTo>
                    <a:pt x="9360" y="3358"/>
                  </a:lnTo>
                  <a:lnTo>
                    <a:pt x="6049" y="3358"/>
                  </a:lnTo>
                  <a:lnTo>
                    <a:pt x="6049" y="2263"/>
                  </a:lnTo>
                  <a:lnTo>
                    <a:pt x="5073" y="2263"/>
                  </a:lnTo>
                  <a:cubicBezTo>
                    <a:pt x="5121" y="2167"/>
                    <a:pt x="5121" y="2072"/>
                    <a:pt x="5121" y="1977"/>
                  </a:cubicBezTo>
                  <a:cubicBezTo>
                    <a:pt x="5121" y="1572"/>
                    <a:pt x="4859" y="1263"/>
                    <a:pt x="4501" y="1167"/>
                  </a:cubicBezTo>
                  <a:cubicBezTo>
                    <a:pt x="4549" y="1072"/>
                    <a:pt x="4573" y="953"/>
                    <a:pt x="4573" y="834"/>
                  </a:cubicBezTo>
                  <a:cubicBezTo>
                    <a:pt x="4573" y="381"/>
                    <a:pt x="4192" y="0"/>
                    <a:pt x="3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77"/>
          <p:cNvSpPr txBox="1"/>
          <p:nvPr/>
        </p:nvSpPr>
        <p:spPr>
          <a:xfrm>
            <a:off x="1623704" y="3383269"/>
            <a:ext cx="19917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Accommodates</a:t>
            </a:r>
            <a:endParaRPr b="1" sz="2000">
              <a:solidFill>
                <a:schemeClr val="dk1"/>
              </a:solidFill>
              <a:latin typeface="Abhaya Libre"/>
              <a:ea typeface="Abhaya Libre"/>
              <a:cs typeface="Abhaya Libre"/>
              <a:sym typeface="Abhaya Libre"/>
            </a:endParaRPr>
          </a:p>
        </p:txBody>
      </p:sp>
      <p:sp>
        <p:nvSpPr>
          <p:cNvPr id="923" name="Google Shape;923;p77"/>
          <p:cNvSpPr txBox="1"/>
          <p:nvPr/>
        </p:nvSpPr>
        <p:spPr>
          <a:xfrm>
            <a:off x="5477997" y="3383275"/>
            <a:ext cx="25146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Beds</a:t>
            </a:r>
            <a:endParaRPr b="1" sz="2000">
              <a:solidFill>
                <a:schemeClr val="dk1"/>
              </a:solidFill>
              <a:latin typeface="Abhaya Libre"/>
              <a:ea typeface="Abhaya Libre"/>
              <a:cs typeface="Abhaya Libre"/>
              <a:sym typeface="Abhaya Libre"/>
            </a:endParaRPr>
          </a:p>
        </p:txBody>
      </p:sp>
      <p:sp>
        <p:nvSpPr>
          <p:cNvPr id="924" name="Google Shape;924;p77"/>
          <p:cNvSpPr txBox="1"/>
          <p:nvPr/>
        </p:nvSpPr>
        <p:spPr>
          <a:xfrm>
            <a:off x="1623704" y="4188294"/>
            <a:ext cx="19917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Baths</a:t>
            </a:r>
            <a:endParaRPr b="1" sz="2000">
              <a:solidFill>
                <a:schemeClr val="dk1"/>
              </a:solidFill>
              <a:latin typeface="Abhaya Libre"/>
              <a:ea typeface="Abhaya Libre"/>
              <a:cs typeface="Abhaya Libre"/>
              <a:sym typeface="Abhaya Libre"/>
            </a:endParaRPr>
          </a:p>
        </p:txBody>
      </p:sp>
      <p:sp>
        <p:nvSpPr>
          <p:cNvPr id="925" name="Google Shape;925;p77"/>
          <p:cNvSpPr txBox="1"/>
          <p:nvPr/>
        </p:nvSpPr>
        <p:spPr>
          <a:xfrm>
            <a:off x="5477997" y="4209125"/>
            <a:ext cx="25146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Number of Reviews</a:t>
            </a:r>
            <a:endParaRPr b="1" sz="2000">
              <a:solidFill>
                <a:schemeClr val="dk1"/>
              </a:solidFill>
              <a:latin typeface="Abhaya Libre"/>
              <a:ea typeface="Abhaya Libre"/>
              <a:cs typeface="Abhaya Libre"/>
              <a:sym typeface="Abhaya Libre"/>
            </a:endParaRPr>
          </a:p>
        </p:txBody>
      </p:sp>
      <p:grpSp>
        <p:nvGrpSpPr>
          <p:cNvPr id="926" name="Google Shape;926;p77"/>
          <p:cNvGrpSpPr/>
          <p:nvPr/>
        </p:nvGrpSpPr>
        <p:grpSpPr>
          <a:xfrm>
            <a:off x="4912322" y="3436693"/>
            <a:ext cx="267959" cy="267927"/>
            <a:chOff x="791925" y="1492525"/>
            <a:chExt cx="315098" cy="315098"/>
          </a:xfrm>
        </p:grpSpPr>
        <p:sp>
          <p:nvSpPr>
            <p:cNvPr id="927" name="Google Shape;927;p77"/>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7"/>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77"/>
          <p:cNvGrpSpPr/>
          <p:nvPr/>
        </p:nvGrpSpPr>
        <p:grpSpPr>
          <a:xfrm>
            <a:off x="3826887" y="1039717"/>
            <a:ext cx="267936" cy="267968"/>
            <a:chOff x="2048273" y="3346286"/>
            <a:chExt cx="316859" cy="316859"/>
          </a:xfrm>
        </p:grpSpPr>
        <p:sp>
          <p:nvSpPr>
            <p:cNvPr id="930" name="Google Shape;930;p77"/>
            <p:cNvSpPr/>
            <p:nvPr/>
          </p:nvSpPr>
          <p:spPr>
            <a:xfrm>
              <a:off x="2048273" y="3360809"/>
              <a:ext cx="316859" cy="302337"/>
            </a:xfrm>
            <a:custGeom>
              <a:rect b="b" l="l" r="r" t="t"/>
              <a:pathLst>
                <a:path extrusionOk="0" h="8931" w="9360">
                  <a:moveTo>
                    <a:pt x="5144" y="548"/>
                  </a:moveTo>
                  <a:lnTo>
                    <a:pt x="5144" y="1119"/>
                  </a:lnTo>
                  <a:cubicBezTo>
                    <a:pt x="4977" y="1096"/>
                    <a:pt x="4835" y="1096"/>
                    <a:pt x="4692" y="1096"/>
                  </a:cubicBezTo>
                  <a:cubicBezTo>
                    <a:pt x="4525" y="1096"/>
                    <a:pt x="4382" y="1096"/>
                    <a:pt x="4215" y="1119"/>
                  </a:cubicBezTo>
                  <a:lnTo>
                    <a:pt x="4215" y="548"/>
                  </a:lnTo>
                  <a:close/>
                  <a:moveTo>
                    <a:pt x="4668" y="1643"/>
                  </a:moveTo>
                  <a:cubicBezTo>
                    <a:pt x="6954" y="1643"/>
                    <a:pt x="8812" y="3501"/>
                    <a:pt x="8812" y="5763"/>
                  </a:cubicBezTo>
                  <a:lnTo>
                    <a:pt x="8812" y="6192"/>
                  </a:lnTo>
                  <a:lnTo>
                    <a:pt x="548" y="6192"/>
                  </a:lnTo>
                  <a:lnTo>
                    <a:pt x="548" y="5763"/>
                  </a:lnTo>
                  <a:cubicBezTo>
                    <a:pt x="548" y="3501"/>
                    <a:pt x="2406" y="1643"/>
                    <a:pt x="4668" y="1643"/>
                  </a:cubicBezTo>
                  <a:close/>
                  <a:moveTo>
                    <a:pt x="8264" y="6740"/>
                  </a:moveTo>
                  <a:lnTo>
                    <a:pt x="8264" y="7287"/>
                  </a:lnTo>
                  <a:lnTo>
                    <a:pt x="1096" y="7287"/>
                  </a:lnTo>
                  <a:lnTo>
                    <a:pt x="1096" y="6740"/>
                  </a:lnTo>
                  <a:close/>
                  <a:moveTo>
                    <a:pt x="8812" y="7835"/>
                  </a:moveTo>
                  <a:lnTo>
                    <a:pt x="8812" y="8383"/>
                  </a:lnTo>
                  <a:lnTo>
                    <a:pt x="548" y="8383"/>
                  </a:lnTo>
                  <a:lnTo>
                    <a:pt x="548" y="7835"/>
                  </a:lnTo>
                  <a:close/>
                  <a:moveTo>
                    <a:pt x="3668" y="0"/>
                  </a:moveTo>
                  <a:lnTo>
                    <a:pt x="3668" y="1191"/>
                  </a:lnTo>
                  <a:cubicBezTo>
                    <a:pt x="2810" y="1381"/>
                    <a:pt x="2024" y="1810"/>
                    <a:pt x="1381" y="2453"/>
                  </a:cubicBezTo>
                  <a:cubicBezTo>
                    <a:pt x="500" y="3334"/>
                    <a:pt x="0" y="4525"/>
                    <a:pt x="0" y="5763"/>
                  </a:cubicBezTo>
                  <a:lnTo>
                    <a:pt x="0" y="6740"/>
                  </a:lnTo>
                  <a:lnTo>
                    <a:pt x="548" y="6740"/>
                  </a:lnTo>
                  <a:lnTo>
                    <a:pt x="548" y="7287"/>
                  </a:lnTo>
                  <a:lnTo>
                    <a:pt x="0" y="7287"/>
                  </a:lnTo>
                  <a:lnTo>
                    <a:pt x="0" y="8930"/>
                  </a:lnTo>
                  <a:lnTo>
                    <a:pt x="9359" y="8930"/>
                  </a:lnTo>
                  <a:lnTo>
                    <a:pt x="9359" y="7287"/>
                  </a:lnTo>
                  <a:lnTo>
                    <a:pt x="8812" y="7287"/>
                  </a:lnTo>
                  <a:lnTo>
                    <a:pt x="8812" y="6740"/>
                  </a:lnTo>
                  <a:lnTo>
                    <a:pt x="9359" y="6740"/>
                  </a:lnTo>
                  <a:lnTo>
                    <a:pt x="9359" y="5763"/>
                  </a:lnTo>
                  <a:cubicBezTo>
                    <a:pt x="9359" y="4525"/>
                    <a:pt x="8859" y="3334"/>
                    <a:pt x="7978" y="2453"/>
                  </a:cubicBezTo>
                  <a:cubicBezTo>
                    <a:pt x="7335" y="1810"/>
                    <a:pt x="6549" y="1381"/>
                    <a:pt x="5692" y="1191"/>
                  </a:cubicBezTo>
                  <a:lnTo>
                    <a:pt x="5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7"/>
            <p:cNvSpPr/>
            <p:nvPr/>
          </p:nvSpPr>
          <p:spPr>
            <a:xfrm>
              <a:off x="2299797" y="3346286"/>
              <a:ext cx="65335" cy="65335"/>
            </a:xfrm>
            <a:custGeom>
              <a:rect b="b" l="l" r="r" t="t"/>
              <a:pathLst>
                <a:path extrusionOk="0" h="1930" w="1930">
                  <a:moveTo>
                    <a:pt x="0" y="0"/>
                  </a:moveTo>
                  <a:lnTo>
                    <a:pt x="0" y="548"/>
                  </a:lnTo>
                  <a:cubicBezTo>
                    <a:pt x="762" y="548"/>
                    <a:pt x="1382" y="1167"/>
                    <a:pt x="1382" y="1929"/>
                  </a:cubicBezTo>
                  <a:lnTo>
                    <a:pt x="1929" y="1929"/>
                  </a:lnTo>
                  <a:cubicBezTo>
                    <a:pt x="1929" y="858"/>
                    <a:pt x="1072"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7"/>
            <p:cNvSpPr/>
            <p:nvPr/>
          </p:nvSpPr>
          <p:spPr>
            <a:xfrm>
              <a:off x="2299797" y="3383354"/>
              <a:ext cx="28233" cy="28267"/>
            </a:xfrm>
            <a:custGeom>
              <a:rect b="b" l="l" r="r" t="t"/>
              <a:pathLst>
                <a:path extrusionOk="0" h="835" w="834">
                  <a:moveTo>
                    <a:pt x="0" y="1"/>
                  </a:moveTo>
                  <a:lnTo>
                    <a:pt x="0" y="549"/>
                  </a:lnTo>
                  <a:cubicBezTo>
                    <a:pt x="167" y="549"/>
                    <a:pt x="286" y="668"/>
                    <a:pt x="286" y="834"/>
                  </a:cubicBezTo>
                  <a:lnTo>
                    <a:pt x="834" y="834"/>
                  </a:lnTo>
                  <a:cubicBezTo>
                    <a:pt x="834" y="382"/>
                    <a:pt x="453"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7"/>
            <p:cNvSpPr/>
            <p:nvPr/>
          </p:nvSpPr>
          <p:spPr>
            <a:xfrm>
              <a:off x="2048273" y="3346286"/>
              <a:ext cx="65335" cy="65335"/>
            </a:xfrm>
            <a:custGeom>
              <a:rect b="b" l="l" r="r" t="t"/>
              <a:pathLst>
                <a:path extrusionOk="0" h="1930" w="1930">
                  <a:moveTo>
                    <a:pt x="1929" y="0"/>
                  </a:moveTo>
                  <a:cubicBezTo>
                    <a:pt x="858" y="0"/>
                    <a:pt x="0" y="858"/>
                    <a:pt x="0" y="1929"/>
                  </a:cubicBezTo>
                  <a:lnTo>
                    <a:pt x="548" y="1929"/>
                  </a:lnTo>
                  <a:cubicBezTo>
                    <a:pt x="548" y="1167"/>
                    <a:pt x="1167" y="548"/>
                    <a:pt x="1929" y="548"/>
                  </a:cubicBezTo>
                  <a:lnTo>
                    <a:pt x="19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7"/>
            <p:cNvSpPr/>
            <p:nvPr/>
          </p:nvSpPr>
          <p:spPr>
            <a:xfrm>
              <a:off x="2085341" y="3383354"/>
              <a:ext cx="28267" cy="28267"/>
            </a:xfrm>
            <a:custGeom>
              <a:rect b="b" l="l" r="r" t="t"/>
              <a:pathLst>
                <a:path extrusionOk="0" h="835" w="835">
                  <a:moveTo>
                    <a:pt x="834" y="1"/>
                  </a:moveTo>
                  <a:cubicBezTo>
                    <a:pt x="382" y="1"/>
                    <a:pt x="1" y="382"/>
                    <a:pt x="1" y="834"/>
                  </a:cubicBezTo>
                  <a:lnTo>
                    <a:pt x="548" y="834"/>
                  </a:lnTo>
                  <a:cubicBezTo>
                    <a:pt x="548" y="668"/>
                    <a:pt x="668" y="549"/>
                    <a:pt x="834" y="549"/>
                  </a:cubicBezTo>
                  <a:lnTo>
                    <a:pt x="8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77"/>
          <p:cNvGrpSpPr/>
          <p:nvPr/>
        </p:nvGrpSpPr>
        <p:grpSpPr>
          <a:xfrm>
            <a:off x="3833557" y="1821036"/>
            <a:ext cx="261240" cy="316047"/>
            <a:chOff x="4114494" y="3346286"/>
            <a:chExt cx="261240" cy="316047"/>
          </a:xfrm>
        </p:grpSpPr>
        <p:sp>
          <p:nvSpPr>
            <p:cNvPr id="936" name="Google Shape;936;p77"/>
            <p:cNvSpPr/>
            <p:nvPr/>
          </p:nvSpPr>
          <p:spPr>
            <a:xfrm>
              <a:off x="4114494" y="3346286"/>
              <a:ext cx="261240" cy="316047"/>
            </a:xfrm>
            <a:custGeom>
              <a:rect b="b" l="l" r="r" t="t"/>
              <a:pathLst>
                <a:path extrusionOk="0" h="9336" w="7717">
                  <a:moveTo>
                    <a:pt x="5502" y="548"/>
                  </a:moveTo>
                  <a:lnTo>
                    <a:pt x="5502" y="1096"/>
                  </a:lnTo>
                  <a:lnTo>
                    <a:pt x="2216" y="1096"/>
                  </a:lnTo>
                  <a:lnTo>
                    <a:pt x="2216" y="548"/>
                  </a:lnTo>
                  <a:close/>
                  <a:moveTo>
                    <a:pt x="5502" y="1644"/>
                  </a:moveTo>
                  <a:lnTo>
                    <a:pt x="5502" y="1929"/>
                  </a:lnTo>
                  <a:cubicBezTo>
                    <a:pt x="5502" y="2382"/>
                    <a:pt x="5145" y="2763"/>
                    <a:pt x="4692" y="2763"/>
                  </a:cubicBezTo>
                  <a:lnTo>
                    <a:pt x="3049" y="2763"/>
                  </a:lnTo>
                  <a:cubicBezTo>
                    <a:pt x="2597" y="2763"/>
                    <a:pt x="2216" y="2382"/>
                    <a:pt x="2216" y="1929"/>
                  </a:cubicBezTo>
                  <a:lnTo>
                    <a:pt x="2216" y="1644"/>
                  </a:lnTo>
                  <a:close/>
                  <a:moveTo>
                    <a:pt x="5502" y="3025"/>
                  </a:moveTo>
                  <a:lnTo>
                    <a:pt x="5502" y="3692"/>
                  </a:lnTo>
                  <a:cubicBezTo>
                    <a:pt x="5502" y="4597"/>
                    <a:pt x="4764" y="5335"/>
                    <a:pt x="3859" y="5335"/>
                  </a:cubicBezTo>
                  <a:cubicBezTo>
                    <a:pt x="3430" y="5335"/>
                    <a:pt x="3001" y="5168"/>
                    <a:pt x="2692" y="4859"/>
                  </a:cubicBezTo>
                  <a:cubicBezTo>
                    <a:pt x="2382" y="4549"/>
                    <a:pt x="2216" y="4144"/>
                    <a:pt x="2216" y="3692"/>
                  </a:cubicBezTo>
                  <a:lnTo>
                    <a:pt x="2216" y="3025"/>
                  </a:lnTo>
                  <a:cubicBezTo>
                    <a:pt x="2454" y="3192"/>
                    <a:pt x="2739" y="3311"/>
                    <a:pt x="3049" y="3311"/>
                  </a:cubicBezTo>
                  <a:lnTo>
                    <a:pt x="4692" y="3311"/>
                  </a:lnTo>
                  <a:cubicBezTo>
                    <a:pt x="4978" y="3311"/>
                    <a:pt x="5264" y="3192"/>
                    <a:pt x="5502" y="3025"/>
                  </a:cubicBezTo>
                  <a:close/>
                  <a:moveTo>
                    <a:pt x="4478" y="5811"/>
                  </a:moveTo>
                  <a:lnTo>
                    <a:pt x="4478" y="6430"/>
                  </a:lnTo>
                  <a:lnTo>
                    <a:pt x="3240" y="6430"/>
                  </a:lnTo>
                  <a:lnTo>
                    <a:pt x="3240" y="5811"/>
                  </a:lnTo>
                  <a:cubicBezTo>
                    <a:pt x="3454" y="5859"/>
                    <a:pt x="3644" y="5883"/>
                    <a:pt x="3859" y="5883"/>
                  </a:cubicBezTo>
                  <a:cubicBezTo>
                    <a:pt x="4073" y="5883"/>
                    <a:pt x="4287" y="5859"/>
                    <a:pt x="4478" y="5811"/>
                  </a:cubicBezTo>
                  <a:close/>
                  <a:moveTo>
                    <a:pt x="3597" y="6978"/>
                  </a:moveTo>
                  <a:lnTo>
                    <a:pt x="3597" y="8788"/>
                  </a:lnTo>
                  <a:lnTo>
                    <a:pt x="549" y="8788"/>
                  </a:lnTo>
                  <a:lnTo>
                    <a:pt x="549" y="8359"/>
                  </a:lnTo>
                  <a:cubicBezTo>
                    <a:pt x="549" y="7597"/>
                    <a:pt x="1168" y="6978"/>
                    <a:pt x="1930" y="6978"/>
                  </a:cubicBezTo>
                  <a:close/>
                  <a:moveTo>
                    <a:pt x="5788" y="6978"/>
                  </a:moveTo>
                  <a:cubicBezTo>
                    <a:pt x="6550" y="6978"/>
                    <a:pt x="7169" y="7597"/>
                    <a:pt x="7169" y="8359"/>
                  </a:cubicBezTo>
                  <a:lnTo>
                    <a:pt x="7169" y="8812"/>
                  </a:lnTo>
                  <a:lnTo>
                    <a:pt x="4145" y="8812"/>
                  </a:lnTo>
                  <a:lnTo>
                    <a:pt x="4145" y="6978"/>
                  </a:lnTo>
                  <a:close/>
                  <a:moveTo>
                    <a:pt x="1668" y="0"/>
                  </a:moveTo>
                  <a:lnTo>
                    <a:pt x="1668" y="3692"/>
                  </a:lnTo>
                  <a:cubicBezTo>
                    <a:pt x="1668" y="4287"/>
                    <a:pt x="1906" y="4835"/>
                    <a:pt x="2311" y="5240"/>
                  </a:cubicBezTo>
                  <a:cubicBezTo>
                    <a:pt x="2430" y="5359"/>
                    <a:pt x="2573" y="5478"/>
                    <a:pt x="2692" y="5549"/>
                  </a:cubicBezTo>
                  <a:lnTo>
                    <a:pt x="2692" y="6430"/>
                  </a:lnTo>
                  <a:lnTo>
                    <a:pt x="1930" y="6430"/>
                  </a:lnTo>
                  <a:cubicBezTo>
                    <a:pt x="882" y="6430"/>
                    <a:pt x="1" y="7288"/>
                    <a:pt x="1" y="8359"/>
                  </a:cubicBezTo>
                  <a:lnTo>
                    <a:pt x="1" y="9336"/>
                  </a:lnTo>
                  <a:lnTo>
                    <a:pt x="7717" y="9336"/>
                  </a:lnTo>
                  <a:lnTo>
                    <a:pt x="7717" y="8359"/>
                  </a:lnTo>
                  <a:cubicBezTo>
                    <a:pt x="7717" y="7288"/>
                    <a:pt x="6859" y="6430"/>
                    <a:pt x="5788" y="6430"/>
                  </a:cubicBezTo>
                  <a:lnTo>
                    <a:pt x="5026" y="6430"/>
                  </a:lnTo>
                  <a:lnTo>
                    <a:pt x="5026" y="5549"/>
                  </a:lnTo>
                  <a:cubicBezTo>
                    <a:pt x="5645" y="5168"/>
                    <a:pt x="6050" y="4478"/>
                    <a:pt x="6050" y="3692"/>
                  </a:cubicBezTo>
                  <a:lnTo>
                    <a:pt x="60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7"/>
            <p:cNvSpPr/>
            <p:nvPr/>
          </p:nvSpPr>
          <p:spPr>
            <a:xfrm>
              <a:off x="4226546" y="3486571"/>
              <a:ext cx="37136" cy="18551"/>
            </a:xfrm>
            <a:custGeom>
              <a:rect b="b" l="l" r="r" t="t"/>
              <a:pathLst>
                <a:path extrusionOk="0" h="548" w="1097">
                  <a:moveTo>
                    <a:pt x="1" y="0"/>
                  </a:moveTo>
                  <a:lnTo>
                    <a:pt x="1" y="548"/>
                  </a:lnTo>
                  <a:lnTo>
                    <a:pt x="1096" y="548"/>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7"/>
            <p:cNvSpPr/>
            <p:nvPr/>
          </p:nvSpPr>
          <p:spPr>
            <a:xfrm>
              <a:off x="4198347" y="3604276"/>
              <a:ext cx="18585" cy="18551"/>
            </a:xfrm>
            <a:custGeom>
              <a:rect b="b" l="l" r="r" t="t"/>
              <a:pathLst>
                <a:path extrusionOk="0" h="548" w="549">
                  <a:moveTo>
                    <a:pt x="0" y="0"/>
                  </a:moveTo>
                  <a:lnTo>
                    <a:pt x="0" y="548"/>
                  </a:lnTo>
                  <a:lnTo>
                    <a:pt x="548" y="548"/>
                  </a:lnTo>
                  <a:lnTo>
                    <a:pt x="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7"/>
            <p:cNvSpPr/>
            <p:nvPr/>
          </p:nvSpPr>
          <p:spPr>
            <a:xfrm>
              <a:off x="4272518" y="3604276"/>
              <a:ext cx="18585" cy="18551"/>
            </a:xfrm>
            <a:custGeom>
              <a:rect b="b" l="l" r="r" t="t"/>
              <a:pathLst>
                <a:path extrusionOk="0" h="548" w="549">
                  <a:moveTo>
                    <a:pt x="0" y="0"/>
                  </a:moveTo>
                  <a:lnTo>
                    <a:pt x="0" y="548"/>
                  </a:lnTo>
                  <a:lnTo>
                    <a:pt x="548" y="548"/>
                  </a:lnTo>
                  <a:lnTo>
                    <a:pt x="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77"/>
          <p:cNvGrpSpPr/>
          <p:nvPr/>
        </p:nvGrpSpPr>
        <p:grpSpPr>
          <a:xfrm>
            <a:off x="4895088" y="981643"/>
            <a:ext cx="301161" cy="339535"/>
            <a:chOff x="3299850" y="238575"/>
            <a:chExt cx="427725" cy="482225"/>
          </a:xfrm>
        </p:grpSpPr>
        <p:sp>
          <p:nvSpPr>
            <p:cNvPr id="941" name="Google Shape;941;p77"/>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2" name="Google Shape;942;p77"/>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3" name="Google Shape;943;p77"/>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4" name="Google Shape;944;p77"/>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5" name="Google Shape;945;p77"/>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46" name="Google Shape;946;p77"/>
          <p:cNvGrpSpPr/>
          <p:nvPr/>
        </p:nvGrpSpPr>
        <p:grpSpPr>
          <a:xfrm>
            <a:off x="3805745" y="2630735"/>
            <a:ext cx="316859" cy="316047"/>
            <a:chOff x="3373632" y="2711822"/>
            <a:chExt cx="316859" cy="316047"/>
          </a:xfrm>
        </p:grpSpPr>
        <p:sp>
          <p:nvSpPr>
            <p:cNvPr id="947" name="Google Shape;947;p77"/>
            <p:cNvSpPr/>
            <p:nvPr/>
          </p:nvSpPr>
          <p:spPr>
            <a:xfrm>
              <a:off x="3373632" y="2711822"/>
              <a:ext cx="316859" cy="316047"/>
            </a:xfrm>
            <a:custGeom>
              <a:rect b="b" l="l" r="r" t="t"/>
              <a:pathLst>
                <a:path extrusionOk="0" h="9336" w="9360">
                  <a:moveTo>
                    <a:pt x="4882" y="548"/>
                  </a:moveTo>
                  <a:lnTo>
                    <a:pt x="6025" y="1572"/>
                  </a:lnTo>
                  <a:lnTo>
                    <a:pt x="6025" y="2715"/>
                  </a:lnTo>
                  <a:lnTo>
                    <a:pt x="4882" y="3763"/>
                  </a:lnTo>
                  <a:lnTo>
                    <a:pt x="548" y="3763"/>
                  </a:lnTo>
                  <a:lnTo>
                    <a:pt x="548" y="548"/>
                  </a:lnTo>
                  <a:close/>
                  <a:moveTo>
                    <a:pt x="7430" y="7145"/>
                  </a:moveTo>
                  <a:cubicBezTo>
                    <a:pt x="7597" y="7145"/>
                    <a:pt x="7716" y="7264"/>
                    <a:pt x="7716" y="7431"/>
                  </a:cubicBezTo>
                  <a:cubicBezTo>
                    <a:pt x="7716" y="7573"/>
                    <a:pt x="7597" y="7693"/>
                    <a:pt x="7430" y="7693"/>
                  </a:cubicBezTo>
                  <a:cubicBezTo>
                    <a:pt x="7287" y="7693"/>
                    <a:pt x="7168" y="7573"/>
                    <a:pt x="7168" y="7431"/>
                  </a:cubicBezTo>
                  <a:cubicBezTo>
                    <a:pt x="7168" y="7264"/>
                    <a:pt x="7287" y="7145"/>
                    <a:pt x="7430" y="7145"/>
                  </a:cubicBezTo>
                  <a:close/>
                  <a:moveTo>
                    <a:pt x="7716" y="6073"/>
                  </a:moveTo>
                  <a:cubicBezTo>
                    <a:pt x="8335" y="6216"/>
                    <a:pt x="8812" y="6764"/>
                    <a:pt x="8812" y="7431"/>
                  </a:cubicBezTo>
                  <a:cubicBezTo>
                    <a:pt x="8812" y="8169"/>
                    <a:pt x="8192" y="8788"/>
                    <a:pt x="7430" y="8788"/>
                  </a:cubicBezTo>
                  <a:cubicBezTo>
                    <a:pt x="6883" y="8788"/>
                    <a:pt x="6359" y="8431"/>
                    <a:pt x="6168" y="7907"/>
                  </a:cubicBezTo>
                  <a:lnTo>
                    <a:pt x="6097" y="7740"/>
                  </a:lnTo>
                  <a:lnTo>
                    <a:pt x="548" y="7740"/>
                  </a:lnTo>
                  <a:lnTo>
                    <a:pt x="548" y="6097"/>
                  </a:lnTo>
                  <a:lnTo>
                    <a:pt x="1096" y="6097"/>
                  </a:lnTo>
                  <a:lnTo>
                    <a:pt x="1096" y="7192"/>
                  </a:lnTo>
                  <a:lnTo>
                    <a:pt x="1643" y="7192"/>
                  </a:lnTo>
                  <a:lnTo>
                    <a:pt x="1643" y="6097"/>
                  </a:lnTo>
                  <a:lnTo>
                    <a:pt x="2191" y="6097"/>
                  </a:lnTo>
                  <a:lnTo>
                    <a:pt x="2191" y="7192"/>
                  </a:lnTo>
                  <a:lnTo>
                    <a:pt x="6073" y="7192"/>
                  </a:lnTo>
                  <a:lnTo>
                    <a:pt x="6144" y="7002"/>
                  </a:lnTo>
                  <a:cubicBezTo>
                    <a:pt x="6287" y="6526"/>
                    <a:pt x="6692" y="6168"/>
                    <a:pt x="7168" y="6073"/>
                  </a:cubicBezTo>
                  <a:lnTo>
                    <a:pt x="7168" y="6645"/>
                  </a:lnTo>
                  <a:cubicBezTo>
                    <a:pt x="6835" y="6764"/>
                    <a:pt x="6621" y="7073"/>
                    <a:pt x="6621" y="7431"/>
                  </a:cubicBezTo>
                  <a:cubicBezTo>
                    <a:pt x="6621" y="7883"/>
                    <a:pt x="6978" y="8240"/>
                    <a:pt x="7430" y="8240"/>
                  </a:cubicBezTo>
                  <a:cubicBezTo>
                    <a:pt x="7883" y="8240"/>
                    <a:pt x="8264" y="7883"/>
                    <a:pt x="8264" y="7431"/>
                  </a:cubicBezTo>
                  <a:cubicBezTo>
                    <a:pt x="8264" y="7073"/>
                    <a:pt x="8026" y="6764"/>
                    <a:pt x="7716" y="6645"/>
                  </a:cubicBezTo>
                  <a:lnTo>
                    <a:pt x="7716" y="6073"/>
                  </a:lnTo>
                  <a:close/>
                  <a:moveTo>
                    <a:pt x="0" y="1"/>
                  </a:moveTo>
                  <a:lnTo>
                    <a:pt x="0" y="4311"/>
                  </a:lnTo>
                  <a:lnTo>
                    <a:pt x="5073" y="4311"/>
                  </a:lnTo>
                  <a:lnTo>
                    <a:pt x="6573" y="2953"/>
                  </a:lnTo>
                  <a:lnTo>
                    <a:pt x="6573" y="2430"/>
                  </a:lnTo>
                  <a:lnTo>
                    <a:pt x="6883" y="2430"/>
                  </a:lnTo>
                  <a:cubicBezTo>
                    <a:pt x="7049" y="2430"/>
                    <a:pt x="7168" y="2549"/>
                    <a:pt x="7168" y="2692"/>
                  </a:cubicBezTo>
                  <a:lnTo>
                    <a:pt x="7168" y="5525"/>
                  </a:lnTo>
                  <a:cubicBezTo>
                    <a:pt x="6525" y="5621"/>
                    <a:pt x="5954" y="6026"/>
                    <a:pt x="5692" y="6621"/>
                  </a:cubicBezTo>
                  <a:lnTo>
                    <a:pt x="2739" y="6621"/>
                  </a:lnTo>
                  <a:lnTo>
                    <a:pt x="2739" y="5525"/>
                  </a:lnTo>
                  <a:lnTo>
                    <a:pt x="0" y="5525"/>
                  </a:lnTo>
                  <a:lnTo>
                    <a:pt x="0" y="8264"/>
                  </a:lnTo>
                  <a:lnTo>
                    <a:pt x="5716" y="8264"/>
                  </a:lnTo>
                  <a:cubicBezTo>
                    <a:pt x="5859" y="8550"/>
                    <a:pt x="6073" y="8812"/>
                    <a:pt x="6335" y="8979"/>
                  </a:cubicBezTo>
                  <a:cubicBezTo>
                    <a:pt x="6668" y="9217"/>
                    <a:pt x="7049" y="9336"/>
                    <a:pt x="7430" y="9336"/>
                  </a:cubicBezTo>
                  <a:cubicBezTo>
                    <a:pt x="8502" y="9336"/>
                    <a:pt x="9359" y="8478"/>
                    <a:pt x="9359" y="7407"/>
                  </a:cubicBezTo>
                  <a:cubicBezTo>
                    <a:pt x="9359" y="6454"/>
                    <a:pt x="8645" y="5645"/>
                    <a:pt x="7716" y="5525"/>
                  </a:cubicBezTo>
                  <a:lnTo>
                    <a:pt x="7716" y="2692"/>
                  </a:lnTo>
                  <a:cubicBezTo>
                    <a:pt x="7716" y="2239"/>
                    <a:pt x="7335" y="1882"/>
                    <a:pt x="6883" y="1882"/>
                  </a:cubicBezTo>
                  <a:lnTo>
                    <a:pt x="6573" y="1882"/>
                  </a:lnTo>
                  <a:lnTo>
                    <a:pt x="6573" y="1334"/>
                  </a:lnTo>
                  <a:lnTo>
                    <a:pt x="50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7"/>
            <p:cNvSpPr/>
            <p:nvPr/>
          </p:nvSpPr>
          <p:spPr>
            <a:xfrm>
              <a:off x="3429252" y="2749703"/>
              <a:ext cx="66960" cy="70176"/>
            </a:xfrm>
            <a:custGeom>
              <a:rect b="b" l="l" r="r" t="t"/>
              <a:pathLst>
                <a:path extrusionOk="0" h="2073" w="1978">
                  <a:moveTo>
                    <a:pt x="0" y="1"/>
                  </a:moveTo>
                  <a:lnTo>
                    <a:pt x="0" y="2073"/>
                  </a:lnTo>
                  <a:lnTo>
                    <a:pt x="548" y="2073"/>
                  </a:lnTo>
                  <a:lnTo>
                    <a:pt x="548" y="1311"/>
                  </a:lnTo>
                  <a:lnTo>
                    <a:pt x="1429" y="1311"/>
                  </a:lnTo>
                  <a:lnTo>
                    <a:pt x="1429" y="2073"/>
                  </a:lnTo>
                  <a:lnTo>
                    <a:pt x="1977" y="2073"/>
                  </a:lnTo>
                  <a:lnTo>
                    <a:pt x="1977" y="1"/>
                  </a:lnTo>
                  <a:lnTo>
                    <a:pt x="1429" y="1"/>
                  </a:lnTo>
                  <a:lnTo>
                    <a:pt x="1429" y="763"/>
                  </a:lnTo>
                  <a:lnTo>
                    <a:pt x="548" y="763"/>
                  </a:lnTo>
                  <a:lnTo>
                    <a:pt x="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7"/>
            <p:cNvSpPr/>
            <p:nvPr/>
          </p:nvSpPr>
          <p:spPr>
            <a:xfrm>
              <a:off x="3540491" y="2775499"/>
              <a:ext cx="18585" cy="18585"/>
            </a:xfrm>
            <a:custGeom>
              <a:rect b="b" l="l" r="r" t="t"/>
              <a:pathLst>
                <a:path extrusionOk="0" h="549" w="549">
                  <a:moveTo>
                    <a:pt x="1" y="1"/>
                  </a:moveTo>
                  <a:lnTo>
                    <a:pt x="1" y="549"/>
                  </a:lnTo>
                  <a:lnTo>
                    <a:pt x="549" y="549"/>
                  </a:lnTo>
                  <a:lnTo>
                    <a:pt x="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77"/>
          <p:cNvGrpSpPr/>
          <p:nvPr/>
        </p:nvGrpSpPr>
        <p:grpSpPr>
          <a:xfrm>
            <a:off x="4965026" y="1820623"/>
            <a:ext cx="161273" cy="316859"/>
            <a:chOff x="8192163" y="3346286"/>
            <a:chExt cx="161273" cy="316859"/>
          </a:xfrm>
        </p:grpSpPr>
        <p:sp>
          <p:nvSpPr>
            <p:cNvPr id="951" name="Google Shape;951;p77"/>
            <p:cNvSpPr/>
            <p:nvPr/>
          </p:nvSpPr>
          <p:spPr>
            <a:xfrm>
              <a:off x="8192163" y="3346286"/>
              <a:ext cx="161273" cy="316859"/>
            </a:xfrm>
            <a:custGeom>
              <a:rect b="b" l="l" r="r" t="t"/>
              <a:pathLst>
                <a:path extrusionOk="0" h="9360" w="4764">
                  <a:moveTo>
                    <a:pt x="2382" y="548"/>
                  </a:moveTo>
                  <a:cubicBezTo>
                    <a:pt x="3382" y="548"/>
                    <a:pt x="4216" y="1358"/>
                    <a:pt x="4216" y="2382"/>
                  </a:cubicBezTo>
                  <a:lnTo>
                    <a:pt x="4216" y="8812"/>
                  </a:lnTo>
                  <a:lnTo>
                    <a:pt x="548" y="8812"/>
                  </a:lnTo>
                  <a:lnTo>
                    <a:pt x="548" y="5382"/>
                  </a:lnTo>
                  <a:lnTo>
                    <a:pt x="3644" y="4287"/>
                  </a:lnTo>
                  <a:lnTo>
                    <a:pt x="3644" y="2382"/>
                  </a:lnTo>
                  <a:cubicBezTo>
                    <a:pt x="3644" y="1667"/>
                    <a:pt x="3073" y="1096"/>
                    <a:pt x="2382" y="1096"/>
                  </a:cubicBezTo>
                  <a:cubicBezTo>
                    <a:pt x="1667" y="1096"/>
                    <a:pt x="1096" y="1667"/>
                    <a:pt x="1096" y="2382"/>
                  </a:cubicBezTo>
                  <a:lnTo>
                    <a:pt x="1096" y="3311"/>
                  </a:lnTo>
                  <a:lnTo>
                    <a:pt x="548" y="3311"/>
                  </a:lnTo>
                  <a:lnTo>
                    <a:pt x="548" y="2382"/>
                  </a:lnTo>
                  <a:cubicBezTo>
                    <a:pt x="548" y="1358"/>
                    <a:pt x="1382" y="548"/>
                    <a:pt x="2382" y="548"/>
                  </a:cubicBezTo>
                  <a:close/>
                  <a:moveTo>
                    <a:pt x="2382" y="0"/>
                  </a:moveTo>
                  <a:cubicBezTo>
                    <a:pt x="1072" y="0"/>
                    <a:pt x="0" y="1072"/>
                    <a:pt x="0" y="2382"/>
                  </a:cubicBezTo>
                  <a:lnTo>
                    <a:pt x="0" y="3858"/>
                  </a:lnTo>
                  <a:lnTo>
                    <a:pt x="1644" y="3858"/>
                  </a:lnTo>
                  <a:lnTo>
                    <a:pt x="1644" y="2382"/>
                  </a:lnTo>
                  <a:cubicBezTo>
                    <a:pt x="1644" y="1977"/>
                    <a:pt x="1977" y="1644"/>
                    <a:pt x="2382" y="1644"/>
                  </a:cubicBezTo>
                  <a:cubicBezTo>
                    <a:pt x="2787" y="1644"/>
                    <a:pt x="3096" y="1977"/>
                    <a:pt x="3096" y="2382"/>
                  </a:cubicBezTo>
                  <a:lnTo>
                    <a:pt x="3096" y="3906"/>
                  </a:lnTo>
                  <a:lnTo>
                    <a:pt x="0" y="5001"/>
                  </a:lnTo>
                  <a:lnTo>
                    <a:pt x="0" y="9359"/>
                  </a:lnTo>
                  <a:lnTo>
                    <a:pt x="4763" y="9359"/>
                  </a:lnTo>
                  <a:lnTo>
                    <a:pt x="4763" y="2382"/>
                  </a:lnTo>
                  <a:cubicBezTo>
                    <a:pt x="4763" y="1072"/>
                    <a:pt x="3692" y="0"/>
                    <a:pt x="2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7"/>
            <p:cNvSpPr/>
            <p:nvPr/>
          </p:nvSpPr>
          <p:spPr>
            <a:xfrm>
              <a:off x="8232481" y="3551060"/>
              <a:ext cx="79012" cy="58057"/>
            </a:xfrm>
            <a:custGeom>
              <a:rect b="b" l="l" r="r" t="t"/>
              <a:pathLst>
                <a:path extrusionOk="0" h="1715" w="2334">
                  <a:moveTo>
                    <a:pt x="2001" y="0"/>
                  </a:moveTo>
                  <a:lnTo>
                    <a:pt x="834" y="953"/>
                  </a:lnTo>
                  <a:lnTo>
                    <a:pt x="429" y="477"/>
                  </a:lnTo>
                  <a:lnTo>
                    <a:pt x="0" y="834"/>
                  </a:lnTo>
                  <a:lnTo>
                    <a:pt x="786" y="1715"/>
                  </a:lnTo>
                  <a:lnTo>
                    <a:pt x="2334" y="405"/>
                  </a:lnTo>
                  <a:lnTo>
                    <a:pt x="2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77"/>
          <p:cNvGrpSpPr/>
          <p:nvPr/>
        </p:nvGrpSpPr>
        <p:grpSpPr>
          <a:xfrm>
            <a:off x="4884261" y="2631503"/>
            <a:ext cx="314534" cy="314501"/>
            <a:chOff x="3325290" y="3431513"/>
            <a:chExt cx="314534" cy="314501"/>
          </a:xfrm>
        </p:grpSpPr>
        <p:sp>
          <p:nvSpPr>
            <p:cNvPr id="954" name="Google Shape;954;p77"/>
            <p:cNvSpPr/>
            <p:nvPr/>
          </p:nvSpPr>
          <p:spPr>
            <a:xfrm>
              <a:off x="3392648" y="3471056"/>
              <a:ext cx="73547" cy="129168"/>
            </a:xfrm>
            <a:custGeom>
              <a:rect b="b" l="l" r="r" t="t"/>
              <a:pathLst>
                <a:path extrusionOk="0" h="4979" w="2835">
                  <a:moveTo>
                    <a:pt x="1072" y="1"/>
                  </a:moveTo>
                  <a:lnTo>
                    <a:pt x="1072" y="715"/>
                  </a:lnTo>
                  <a:cubicBezTo>
                    <a:pt x="477" y="715"/>
                    <a:pt x="0" y="1192"/>
                    <a:pt x="0" y="1787"/>
                  </a:cubicBezTo>
                  <a:cubicBezTo>
                    <a:pt x="0" y="2382"/>
                    <a:pt x="477" y="2859"/>
                    <a:pt x="1072" y="2859"/>
                  </a:cubicBezTo>
                  <a:lnTo>
                    <a:pt x="1786" y="2859"/>
                  </a:lnTo>
                  <a:cubicBezTo>
                    <a:pt x="1977" y="2859"/>
                    <a:pt x="2144" y="3001"/>
                    <a:pt x="2144" y="3216"/>
                  </a:cubicBezTo>
                  <a:cubicBezTo>
                    <a:pt x="2144" y="3406"/>
                    <a:pt x="1977" y="3573"/>
                    <a:pt x="1786" y="3573"/>
                  </a:cubicBezTo>
                  <a:lnTo>
                    <a:pt x="1072" y="3573"/>
                  </a:lnTo>
                  <a:cubicBezTo>
                    <a:pt x="882" y="3573"/>
                    <a:pt x="715" y="3406"/>
                    <a:pt x="715" y="3216"/>
                  </a:cubicBezTo>
                  <a:lnTo>
                    <a:pt x="0" y="3216"/>
                  </a:lnTo>
                  <a:cubicBezTo>
                    <a:pt x="0" y="3787"/>
                    <a:pt x="477" y="4264"/>
                    <a:pt x="1072" y="4264"/>
                  </a:cubicBezTo>
                  <a:lnTo>
                    <a:pt x="1072" y="4978"/>
                  </a:lnTo>
                  <a:lnTo>
                    <a:pt x="1786" y="4978"/>
                  </a:lnTo>
                  <a:lnTo>
                    <a:pt x="1786" y="4264"/>
                  </a:lnTo>
                  <a:cubicBezTo>
                    <a:pt x="2358" y="4264"/>
                    <a:pt x="2834" y="3787"/>
                    <a:pt x="2834" y="3216"/>
                  </a:cubicBezTo>
                  <a:cubicBezTo>
                    <a:pt x="2834" y="2620"/>
                    <a:pt x="2358" y="2144"/>
                    <a:pt x="1786" y="2144"/>
                  </a:cubicBezTo>
                  <a:lnTo>
                    <a:pt x="1072" y="2144"/>
                  </a:lnTo>
                  <a:cubicBezTo>
                    <a:pt x="882" y="2144"/>
                    <a:pt x="715" y="1977"/>
                    <a:pt x="715" y="1787"/>
                  </a:cubicBezTo>
                  <a:cubicBezTo>
                    <a:pt x="715" y="1596"/>
                    <a:pt x="882" y="1430"/>
                    <a:pt x="1072" y="1430"/>
                  </a:cubicBezTo>
                  <a:lnTo>
                    <a:pt x="1786" y="1430"/>
                  </a:lnTo>
                  <a:cubicBezTo>
                    <a:pt x="1977" y="1430"/>
                    <a:pt x="2144" y="1596"/>
                    <a:pt x="2144" y="1787"/>
                  </a:cubicBezTo>
                  <a:lnTo>
                    <a:pt x="2834" y="1787"/>
                  </a:lnTo>
                  <a:cubicBezTo>
                    <a:pt x="2834" y="1192"/>
                    <a:pt x="2358" y="715"/>
                    <a:pt x="1786" y="715"/>
                  </a:cubicBezTo>
                  <a:lnTo>
                    <a:pt x="1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7"/>
            <p:cNvSpPr/>
            <p:nvPr/>
          </p:nvSpPr>
          <p:spPr>
            <a:xfrm>
              <a:off x="3325290" y="3431513"/>
              <a:ext cx="314501" cy="314501"/>
            </a:xfrm>
            <a:custGeom>
              <a:rect b="b" l="l" r="r" t="t"/>
              <a:pathLst>
                <a:path extrusionOk="0" h="12123" w="12123">
                  <a:moveTo>
                    <a:pt x="4025" y="715"/>
                  </a:moveTo>
                  <a:cubicBezTo>
                    <a:pt x="5835" y="715"/>
                    <a:pt x="7335" y="2192"/>
                    <a:pt x="7335" y="4025"/>
                  </a:cubicBezTo>
                  <a:cubicBezTo>
                    <a:pt x="7335" y="4383"/>
                    <a:pt x="7288" y="4716"/>
                    <a:pt x="7169" y="5049"/>
                  </a:cubicBezTo>
                  <a:cubicBezTo>
                    <a:pt x="6192" y="5430"/>
                    <a:pt x="5430" y="6192"/>
                    <a:pt x="5049" y="7169"/>
                  </a:cubicBezTo>
                  <a:cubicBezTo>
                    <a:pt x="4716" y="7288"/>
                    <a:pt x="4382" y="7336"/>
                    <a:pt x="4025" y="7336"/>
                  </a:cubicBezTo>
                  <a:cubicBezTo>
                    <a:pt x="2192" y="7336"/>
                    <a:pt x="715" y="5835"/>
                    <a:pt x="715" y="4025"/>
                  </a:cubicBezTo>
                  <a:cubicBezTo>
                    <a:pt x="715" y="2192"/>
                    <a:pt x="2192" y="715"/>
                    <a:pt x="4025" y="715"/>
                  </a:cubicBezTo>
                  <a:close/>
                  <a:moveTo>
                    <a:pt x="8479" y="5526"/>
                  </a:moveTo>
                  <a:cubicBezTo>
                    <a:pt x="10098" y="5526"/>
                    <a:pt x="11408" y="6835"/>
                    <a:pt x="11408" y="8479"/>
                  </a:cubicBezTo>
                  <a:cubicBezTo>
                    <a:pt x="11408" y="10098"/>
                    <a:pt x="10098" y="11408"/>
                    <a:pt x="8479" y="11408"/>
                  </a:cubicBezTo>
                  <a:cubicBezTo>
                    <a:pt x="6835" y="11408"/>
                    <a:pt x="5526" y="10098"/>
                    <a:pt x="5526" y="8479"/>
                  </a:cubicBezTo>
                  <a:cubicBezTo>
                    <a:pt x="5526" y="6835"/>
                    <a:pt x="6835" y="5526"/>
                    <a:pt x="8479" y="5526"/>
                  </a:cubicBezTo>
                  <a:close/>
                  <a:moveTo>
                    <a:pt x="4025" y="1"/>
                  </a:moveTo>
                  <a:cubicBezTo>
                    <a:pt x="1811" y="1"/>
                    <a:pt x="1" y="1811"/>
                    <a:pt x="1" y="4025"/>
                  </a:cubicBezTo>
                  <a:cubicBezTo>
                    <a:pt x="1" y="6240"/>
                    <a:pt x="1811" y="8050"/>
                    <a:pt x="4025" y="8050"/>
                  </a:cubicBezTo>
                  <a:cubicBezTo>
                    <a:pt x="4311" y="8050"/>
                    <a:pt x="4573" y="8002"/>
                    <a:pt x="4859" y="7955"/>
                  </a:cubicBezTo>
                  <a:lnTo>
                    <a:pt x="4859" y="7955"/>
                  </a:lnTo>
                  <a:cubicBezTo>
                    <a:pt x="4835" y="8121"/>
                    <a:pt x="4811" y="8288"/>
                    <a:pt x="4811" y="8479"/>
                  </a:cubicBezTo>
                  <a:cubicBezTo>
                    <a:pt x="4811" y="10479"/>
                    <a:pt x="6454" y="12122"/>
                    <a:pt x="8479" y="12122"/>
                  </a:cubicBezTo>
                  <a:cubicBezTo>
                    <a:pt x="10479" y="12122"/>
                    <a:pt x="12122" y="10479"/>
                    <a:pt x="12122" y="8479"/>
                  </a:cubicBezTo>
                  <a:cubicBezTo>
                    <a:pt x="12122" y="6454"/>
                    <a:pt x="10479" y="4811"/>
                    <a:pt x="8479" y="4811"/>
                  </a:cubicBezTo>
                  <a:cubicBezTo>
                    <a:pt x="8288" y="4811"/>
                    <a:pt x="8121" y="4835"/>
                    <a:pt x="7955" y="4859"/>
                  </a:cubicBezTo>
                  <a:cubicBezTo>
                    <a:pt x="8002" y="4573"/>
                    <a:pt x="8050" y="4311"/>
                    <a:pt x="8050" y="4025"/>
                  </a:cubicBezTo>
                  <a:cubicBezTo>
                    <a:pt x="8050" y="1811"/>
                    <a:pt x="6240" y="1"/>
                    <a:pt x="4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7"/>
            <p:cNvSpPr/>
            <p:nvPr/>
          </p:nvSpPr>
          <p:spPr>
            <a:xfrm>
              <a:off x="3489663" y="3605150"/>
              <a:ext cx="92070" cy="92070"/>
            </a:xfrm>
            <a:custGeom>
              <a:rect b="b" l="l" r="r" t="t"/>
              <a:pathLst>
                <a:path extrusionOk="0" h="3549" w="3549">
                  <a:moveTo>
                    <a:pt x="2144" y="1"/>
                  </a:moveTo>
                  <a:cubicBezTo>
                    <a:pt x="1358" y="1"/>
                    <a:pt x="715" y="644"/>
                    <a:pt x="715" y="1429"/>
                  </a:cubicBezTo>
                  <a:lnTo>
                    <a:pt x="0" y="1429"/>
                  </a:lnTo>
                  <a:lnTo>
                    <a:pt x="0" y="2120"/>
                  </a:lnTo>
                  <a:lnTo>
                    <a:pt x="715" y="2120"/>
                  </a:lnTo>
                  <a:cubicBezTo>
                    <a:pt x="715" y="2906"/>
                    <a:pt x="1358" y="3549"/>
                    <a:pt x="2144" y="3549"/>
                  </a:cubicBezTo>
                  <a:cubicBezTo>
                    <a:pt x="2906" y="3549"/>
                    <a:pt x="3549" y="2906"/>
                    <a:pt x="3549" y="2120"/>
                  </a:cubicBezTo>
                  <a:lnTo>
                    <a:pt x="2834" y="2120"/>
                  </a:lnTo>
                  <a:cubicBezTo>
                    <a:pt x="2834" y="2525"/>
                    <a:pt x="2525" y="2834"/>
                    <a:pt x="2144" y="2834"/>
                  </a:cubicBezTo>
                  <a:cubicBezTo>
                    <a:pt x="1739" y="2834"/>
                    <a:pt x="1429" y="2525"/>
                    <a:pt x="1429" y="2120"/>
                  </a:cubicBezTo>
                  <a:lnTo>
                    <a:pt x="2144" y="2120"/>
                  </a:lnTo>
                  <a:lnTo>
                    <a:pt x="2144" y="1429"/>
                  </a:lnTo>
                  <a:lnTo>
                    <a:pt x="1429" y="1429"/>
                  </a:lnTo>
                  <a:cubicBezTo>
                    <a:pt x="1429" y="1025"/>
                    <a:pt x="1739" y="715"/>
                    <a:pt x="2144" y="715"/>
                  </a:cubicBezTo>
                  <a:cubicBezTo>
                    <a:pt x="2525" y="715"/>
                    <a:pt x="2834" y="1025"/>
                    <a:pt x="2834" y="1429"/>
                  </a:cubicBezTo>
                  <a:lnTo>
                    <a:pt x="3549" y="1429"/>
                  </a:lnTo>
                  <a:cubicBezTo>
                    <a:pt x="3549" y="644"/>
                    <a:pt x="2906" y="1"/>
                    <a:pt x="2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7"/>
            <p:cNvSpPr/>
            <p:nvPr/>
          </p:nvSpPr>
          <p:spPr>
            <a:xfrm>
              <a:off x="3528583" y="3450065"/>
              <a:ext cx="111241" cy="89605"/>
            </a:xfrm>
            <a:custGeom>
              <a:rect b="b" l="l" r="r" t="t"/>
              <a:pathLst>
                <a:path extrusionOk="0" h="3454" w="4288">
                  <a:moveTo>
                    <a:pt x="1" y="0"/>
                  </a:moveTo>
                  <a:lnTo>
                    <a:pt x="1" y="715"/>
                  </a:lnTo>
                  <a:lnTo>
                    <a:pt x="2549" y="715"/>
                  </a:lnTo>
                  <a:lnTo>
                    <a:pt x="2549" y="2096"/>
                  </a:lnTo>
                  <a:lnTo>
                    <a:pt x="2025" y="1572"/>
                  </a:lnTo>
                  <a:lnTo>
                    <a:pt x="1525" y="2072"/>
                  </a:lnTo>
                  <a:lnTo>
                    <a:pt x="2906" y="3453"/>
                  </a:lnTo>
                  <a:lnTo>
                    <a:pt x="4287" y="2072"/>
                  </a:lnTo>
                  <a:lnTo>
                    <a:pt x="3787" y="1572"/>
                  </a:lnTo>
                  <a:lnTo>
                    <a:pt x="3263" y="2096"/>
                  </a:lnTo>
                  <a:lnTo>
                    <a:pt x="32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7"/>
            <p:cNvSpPr/>
            <p:nvPr/>
          </p:nvSpPr>
          <p:spPr>
            <a:xfrm>
              <a:off x="3325290" y="3637895"/>
              <a:ext cx="111241" cy="89605"/>
            </a:xfrm>
            <a:custGeom>
              <a:rect b="b" l="l" r="r" t="t"/>
              <a:pathLst>
                <a:path extrusionOk="0" h="3454" w="4288">
                  <a:moveTo>
                    <a:pt x="1382" y="1"/>
                  </a:moveTo>
                  <a:lnTo>
                    <a:pt x="1" y="1382"/>
                  </a:lnTo>
                  <a:lnTo>
                    <a:pt x="501" y="1882"/>
                  </a:lnTo>
                  <a:lnTo>
                    <a:pt x="1025" y="1358"/>
                  </a:lnTo>
                  <a:lnTo>
                    <a:pt x="1025" y="3454"/>
                  </a:lnTo>
                  <a:lnTo>
                    <a:pt x="4287" y="3454"/>
                  </a:lnTo>
                  <a:lnTo>
                    <a:pt x="4287" y="2739"/>
                  </a:lnTo>
                  <a:lnTo>
                    <a:pt x="1739" y="2739"/>
                  </a:lnTo>
                  <a:lnTo>
                    <a:pt x="1739" y="1358"/>
                  </a:lnTo>
                  <a:lnTo>
                    <a:pt x="2263" y="1882"/>
                  </a:lnTo>
                  <a:lnTo>
                    <a:pt x="2763" y="1382"/>
                  </a:lnTo>
                  <a:lnTo>
                    <a:pt x="13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77"/>
          <p:cNvSpPr/>
          <p:nvPr/>
        </p:nvSpPr>
        <p:spPr>
          <a:xfrm>
            <a:off x="4883981" y="4242392"/>
            <a:ext cx="315098" cy="315098"/>
          </a:xfrm>
          <a:custGeom>
            <a:rect b="b" l="l" r="r" t="t"/>
            <a:pathLst>
              <a:path extrusionOk="0" h="12146" w="12146">
                <a:moveTo>
                  <a:pt x="2763" y="857"/>
                </a:moveTo>
                <a:lnTo>
                  <a:pt x="11170" y="2524"/>
                </a:lnTo>
                <a:lnTo>
                  <a:pt x="10669" y="4977"/>
                </a:lnTo>
                <a:lnTo>
                  <a:pt x="10003" y="4977"/>
                </a:lnTo>
                <a:lnTo>
                  <a:pt x="10003" y="3215"/>
                </a:lnTo>
                <a:lnTo>
                  <a:pt x="2287" y="3215"/>
                </a:lnTo>
                <a:lnTo>
                  <a:pt x="2763" y="857"/>
                </a:lnTo>
                <a:close/>
                <a:moveTo>
                  <a:pt x="6788" y="7121"/>
                </a:moveTo>
                <a:cubicBezTo>
                  <a:pt x="7264" y="7121"/>
                  <a:pt x="7693" y="7430"/>
                  <a:pt x="7836" y="7883"/>
                </a:cubicBezTo>
                <a:lnTo>
                  <a:pt x="5740" y="7883"/>
                </a:lnTo>
                <a:cubicBezTo>
                  <a:pt x="5883" y="7430"/>
                  <a:pt x="6288" y="7121"/>
                  <a:pt x="6788" y="7121"/>
                </a:cubicBezTo>
                <a:close/>
                <a:moveTo>
                  <a:pt x="11432" y="5692"/>
                </a:moveTo>
                <a:lnTo>
                  <a:pt x="11432" y="7883"/>
                </a:lnTo>
                <a:lnTo>
                  <a:pt x="8574" y="7883"/>
                </a:lnTo>
                <a:cubicBezTo>
                  <a:pt x="8407" y="7025"/>
                  <a:pt x="7669" y="6406"/>
                  <a:pt x="6788" y="6406"/>
                </a:cubicBezTo>
                <a:cubicBezTo>
                  <a:pt x="5907" y="6406"/>
                  <a:pt x="5168" y="7025"/>
                  <a:pt x="5002" y="7883"/>
                </a:cubicBezTo>
                <a:lnTo>
                  <a:pt x="2144" y="7883"/>
                </a:lnTo>
                <a:lnTo>
                  <a:pt x="2144" y="5692"/>
                </a:lnTo>
                <a:close/>
                <a:moveTo>
                  <a:pt x="9288" y="3930"/>
                </a:moveTo>
                <a:lnTo>
                  <a:pt x="9288" y="4977"/>
                </a:lnTo>
                <a:lnTo>
                  <a:pt x="1429" y="4977"/>
                </a:lnTo>
                <a:lnTo>
                  <a:pt x="1429" y="9288"/>
                </a:lnTo>
                <a:lnTo>
                  <a:pt x="715" y="9288"/>
                </a:lnTo>
                <a:lnTo>
                  <a:pt x="715" y="3930"/>
                </a:lnTo>
                <a:close/>
                <a:moveTo>
                  <a:pt x="11432" y="8573"/>
                </a:moveTo>
                <a:lnTo>
                  <a:pt x="11432" y="10002"/>
                </a:lnTo>
                <a:lnTo>
                  <a:pt x="5645" y="10002"/>
                </a:lnTo>
                <a:cubicBezTo>
                  <a:pt x="5406" y="10002"/>
                  <a:pt x="5192" y="9907"/>
                  <a:pt x="5025" y="9764"/>
                </a:cubicBezTo>
                <a:cubicBezTo>
                  <a:pt x="4740" y="9454"/>
                  <a:pt x="4335" y="9288"/>
                  <a:pt x="3930" y="9288"/>
                </a:cubicBezTo>
                <a:lnTo>
                  <a:pt x="2144" y="9288"/>
                </a:lnTo>
                <a:lnTo>
                  <a:pt x="2144" y="8573"/>
                </a:lnTo>
                <a:close/>
                <a:moveTo>
                  <a:pt x="3930" y="10002"/>
                </a:moveTo>
                <a:cubicBezTo>
                  <a:pt x="4144" y="10002"/>
                  <a:pt x="4359" y="10097"/>
                  <a:pt x="4525" y="10264"/>
                </a:cubicBezTo>
                <a:cubicBezTo>
                  <a:pt x="4811" y="10550"/>
                  <a:pt x="5216" y="10717"/>
                  <a:pt x="5645" y="10717"/>
                </a:cubicBezTo>
                <a:lnTo>
                  <a:pt x="11432" y="10717"/>
                </a:lnTo>
                <a:lnTo>
                  <a:pt x="11432" y="11431"/>
                </a:lnTo>
                <a:lnTo>
                  <a:pt x="2144" y="11431"/>
                </a:lnTo>
                <a:lnTo>
                  <a:pt x="2144" y="10002"/>
                </a:lnTo>
                <a:close/>
                <a:moveTo>
                  <a:pt x="2192" y="0"/>
                </a:moveTo>
                <a:lnTo>
                  <a:pt x="1572" y="3215"/>
                </a:lnTo>
                <a:lnTo>
                  <a:pt x="1" y="3215"/>
                </a:lnTo>
                <a:lnTo>
                  <a:pt x="1" y="10002"/>
                </a:lnTo>
                <a:lnTo>
                  <a:pt x="1429" y="10002"/>
                </a:lnTo>
                <a:lnTo>
                  <a:pt x="1429" y="12145"/>
                </a:lnTo>
                <a:lnTo>
                  <a:pt x="12146" y="12145"/>
                </a:lnTo>
                <a:lnTo>
                  <a:pt x="12146" y="4977"/>
                </a:lnTo>
                <a:lnTo>
                  <a:pt x="11408" y="4977"/>
                </a:lnTo>
                <a:lnTo>
                  <a:pt x="12003" y="1953"/>
                </a:lnTo>
                <a:lnTo>
                  <a:pt x="2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78"/>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FEATURE DISTRIBUTION</a:t>
            </a:r>
            <a:endParaRPr/>
          </a:p>
        </p:txBody>
      </p:sp>
      <p:pic>
        <p:nvPicPr>
          <p:cNvPr id="965" name="Google Shape;965;p78"/>
          <p:cNvPicPr preferRelativeResize="0"/>
          <p:nvPr/>
        </p:nvPicPr>
        <p:blipFill rotWithShape="1">
          <a:blip r:embed="rId3">
            <a:alphaModFix/>
          </a:blip>
          <a:srcRect b="0" l="0" r="24362" t="0"/>
          <a:stretch/>
        </p:blipFill>
        <p:spPr>
          <a:xfrm>
            <a:off x="800550" y="1123575"/>
            <a:ext cx="3549701" cy="2896349"/>
          </a:xfrm>
          <a:prstGeom prst="rect">
            <a:avLst/>
          </a:prstGeom>
          <a:noFill/>
          <a:ln>
            <a:noFill/>
          </a:ln>
        </p:spPr>
      </p:pic>
      <p:pic>
        <p:nvPicPr>
          <p:cNvPr id="966" name="Google Shape;966;p78"/>
          <p:cNvPicPr preferRelativeResize="0"/>
          <p:nvPr/>
        </p:nvPicPr>
        <p:blipFill rotWithShape="1">
          <a:blip r:embed="rId4">
            <a:alphaModFix/>
          </a:blip>
          <a:srcRect b="0" l="0" r="25295" t="0"/>
          <a:stretch/>
        </p:blipFill>
        <p:spPr>
          <a:xfrm>
            <a:off x="4789875" y="1132300"/>
            <a:ext cx="3549701" cy="2896349"/>
          </a:xfrm>
          <a:prstGeom prst="rect">
            <a:avLst/>
          </a:prstGeom>
          <a:noFill/>
          <a:ln>
            <a:noFill/>
          </a:ln>
        </p:spPr>
      </p:pic>
      <p:pic>
        <p:nvPicPr>
          <p:cNvPr id="967" name="Google Shape;967;p78"/>
          <p:cNvPicPr preferRelativeResize="0"/>
          <p:nvPr/>
        </p:nvPicPr>
        <p:blipFill rotWithShape="1">
          <a:blip r:embed="rId4">
            <a:alphaModFix/>
          </a:blip>
          <a:srcRect b="41110" l="74700" r="0" t="33327"/>
          <a:stretch/>
        </p:blipFill>
        <p:spPr>
          <a:xfrm>
            <a:off x="800550" y="4189600"/>
            <a:ext cx="1331749" cy="830425"/>
          </a:xfrm>
          <a:prstGeom prst="rect">
            <a:avLst/>
          </a:prstGeom>
          <a:noFill/>
          <a:ln>
            <a:noFill/>
          </a:ln>
        </p:spPr>
      </p:pic>
      <p:sp>
        <p:nvSpPr>
          <p:cNvPr id="968" name="Google Shape;968;p78"/>
          <p:cNvSpPr txBox="1"/>
          <p:nvPr/>
        </p:nvSpPr>
        <p:spPr>
          <a:xfrm>
            <a:off x="3800200" y="4122000"/>
            <a:ext cx="2472300" cy="735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Nanum Gothic"/>
              <a:buChar char="●"/>
            </a:pPr>
            <a:r>
              <a:rPr lang="en" sz="1600">
                <a:solidFill>
                  <a:schemeClr val="dk1"/>
                </a:solidFill>
                <a:latin typeface="Nanum Gothic"/>
                <a:ea typeface="Nanum Gothic"/>
                <a:cs typeface="Nanum Gothic"/>
                <a:sym typeface="Nanum Gothic"/>
              </a:rPr>
              <a:t>Price Category</a:t>
            </a:r>
            <a:endParaRPr sz="1600">
              <a:solidFill>
                <a:schemeClr val="dk1"/>
              </a:solidFill>
              <a:latin typeface="Nanum Gothic"/>
              <a:ea typeface="Nanum Gothic"/>
              <a:cs typeface="Nanum Gothic"/>
              <a:sym typeface="Nanum Gothic"/>
            </a:endParaRPr>
          </a:p>
          <a:p>
            <a:pPr indent="-330200" lvl="0" marL="457200" rtl="0" algn="l">
              <a:spcBef>
                <a:spcPts val="0"/>
              </a:spcBef>
              <a:spcAft>
                <a:spcPts val="0"/>
              </a:spcAft>
              <a:buClr>
                <a:schemeClr val="dk1"/>
              </a:buClr>
              <a:buSzPts val="1600"/>
              <a:buFont typeface="Nanum Gothic"/>
              <a:buChar char="●"/>
            </a:pPr>
            <a:r>
              <a:rPr lang="en" sz="1600">
                <a:solidFill>
                  <a:schemeClr val="dk1"/>
                </a:solidFill>
                <a:latin typeface="Nanum Gothic"/>
                <a:ea typeface="Nanum Gothic"/>
                <a:cs typeface="Nanum Gothic"/>
                <a:sym typeface="Nanum Gothic"/>
              </a:rPr>
              <a:t>Accommodates</a:t>
            </a:r>
            <a:endParaRPr sz="1600">
              <a:solidFill>
                <a:schemeClr val="dk1"/>
              </a:solidFill>
              <a:latin typeface="Nanum Gothic"/>
              <a:ea typeface="Nanum Gothic"/>
              <a:cs typeface="Nanum Gothic"/>
              <a:sym typeface="Nanum Gothic"/>
            </a:endParaRPr>
          </a:p>
          <a:p>
            <a:pPr indent="-330200" lvl="0" marL="457200" rtl="0" algn="l">
              <a:spcBef>
                <a:spcPts val="0"/>
              </a:spcBef>
              <a:spcAft>
                <a:spcPts val="0"/>
              </a:spcAft>
              <a:buClr>
                <a:schemeClr val="dk1"/>
              </a:buClr>
              <a:buSzPts val="1600"/>
              <a:buFont typeface="Nanum Gothic"/>
              <a:buChar char="●"/>
            </a:pPr>
            <a:r>
              <a:rPr lang="en" sz="1600">
                <a:solidFill>
                  <a:schemeClr val="dk1"/>
                </a:solidFill>
                <a:latin typeface="Nanum Gothic"/>
                <a:ea typeface="Nanum Gothic"/>
                <a:cs typeface="Nanum Gothic"/>
                <a:sym typeface="Nanum Gothic"/>
              </a:rPr>
              <a:t>Beds</a:t>
            </a:r>
            <a:endParaRPr sz="1600">
              <a:solidFill>
                <a:schemeClr val="dk1"/>
              </a:solidFill>
              <a:latin typeface="Nanum Gothic"/>
              <a:ea typeface="Nanum Gothic"/>
              <a:cs typeface="Nanum Gothic"/>
              <a:sym typeface="Nanum Gothic"/>
            </a:endParaRPr>
          </a:p>
        </p:txBody>
      </p:sp>
      <p:sp>
        <p:nvSpPr>
          <p:cNvPr id="969" name="Google Shape;969;p78"/>
          <p:cNvSpPr txBox="1"/>
          <p:nvPr/>
        </p:nvSpPr>
        <p:spPr>
          <a:xfrm>
            <a:off x="6071800" y="4122000"/>
            <a:ext cx="2987100" cy="735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Nanum Gothic"/>
              <a:buChar char="●"/>
            </a:pPr>
            <a:r>
              <a:rPr lang="en" sz="1600">
                <a:solidFill>
                  <a:schemeClr val="dk1"/>
                </a:solidFill>
                <a:latin typeface="Nanum Gothic"/>
                <a:ea typeface="Nanum Gothic"/>
                <a:cs typeface="Nanum Gothic"/>
                <a:sym typeface="Nanum Gothic"/>
              </a:rPr>
              <a:t>Baths</a:t>
            </a:r>
            <a:endParaRPr sz="1600">
              <a:solidFill>
                <a:schemeClr val="dk1"/>
              </a:solidFill>
              <a:latin typeface="Nanum Gothic"/>
              <a:ea typeface="Nanum Gothic"/>
              <a:cs typeface="Nanum Gothic"/>
              <a:sym typeface="Nanum Gothic"/>
            </a:endParaRPr>
          </a:p>
          <a:p>
            <a:pPr indent="-330200" lvl="0" marL="457200" rtl="0" algn="l">
              <a:spcBef>
                <a:spcPts val="0"/>
              </a:spcBef>
              <a:spcAft>
                <a:spcPts val="0"/>
              </a:spcAft>
              <a:buClr>
                <a:schemeClr val="dk1"/>
              </a:buClr>
              <a:buSzPts val="1600"/>
              <a:buFont typeface="Nanum Gothic"/>
              <a:buChar char="●"/>
            </a:pPr>
            <a:r>
              <a:rPr lang="en" sz="1600">
                <a:solidFill>
                  <a:schemeClr val="dk1"/>
                </a:solidFill>
                <a:latin typeface="Nanum Gothic"/>
                <a:ea typeface="Nanum Gothic"/>
                <a:cs typeface="Nanum Gothic"/>
                <a:sym typeface="Nanum Gothic"/>
              </a:rPr>
              <a:t>Host Identity Verified</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2"/>
          <p:cNvSpPr txBox="1"/>
          <p:nvPr>
            <p:ph type="title"/>
          </p:nvPr>
        </p:nvSpPr>
        <p:spPr>
          <a:xfrm>
            <a:off x="2176325" y="538300"/>
            <a:ext cx="4490700" cy="15084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DATA PREPARATION</a:t>
            </a:r>
            <a:endParaRPr/>
          </a:p>
        </p:txBody>
      </p:sp>
      <p:sp>
        <p:nvSpPr>
          <p:cNvPr id="395" name="Google Shape;395;p52"/>
          <p:cNvSpPr txBox="1"/>
          <p:nvPr>
            <p:ph idx="2" type="title"/>
          </p:nvPr>
        </p:nvSpPr>
        <p:spPr>
          <a:xfrm>
            <a:off x="713225" y="538286"/>
            <a:ext cx="1463100" cy="91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t>
            </a:r>
            <a:r>
              <a:rPr lang="en"/>
              <a:t>01·</a:t>
            </a:r>
            <a:endParaRPr/>
          </a:p>
        </p:txBody>
      </p:sp>
      <p:cxnSp>
        <p:nvCxnSpPr>
          <p:cNvPr id="396" name="Google Shape;396;p52"/>
          <p:cNvCxnSpPr>
            <a:stCxn id="397" idx="1"/>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52"/>
          <p:cNvCxnSpPr>
            <a:stCxn id="399" idx="3"/>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400" name="Google Shape;400;p52">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2">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2">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2">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79"/>
          <p:cNvSpPr txBox="1"/>
          <p:nvPr>
            <p:ph type="title"/>
          </p:nvPr>
        </p:nvSpPr>
        <p:spPr>
          <a:xfrm>
            <a:off x="720000" y="395625"/>
            <a:ext cx="16215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MODELS</a:t>
            </a:r>
            <a:endParaRPr/>
          </a:p>
        </p:txBody>
      </p:sp>
      <p:sp>
        <p:nvSpPr>
          <p:cNvPr id="975" name="Google Shape;975;p79"/>
          <p:cNvSpPr txBox="1"/>
          <p:nvPr>
            <p:ph idx="1" type="subTitle"/>
          </p:nvPr>
        </p:nvSpPr>
        <p:spPr>
          <a:xfrm>
            <a:off x="1405799" y="1717754"/>
            <a:ext cx="22116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MODEL TRAINING</a:t>
            </a:r>
            <a:endParaRPr/>
          </a:p>
        </p:txBody>
      </p:sp>
      <p:sp>
        <p:nvSpPr>
          <p:cNvPr id="976" name="Google Shape;976;p79"/>
          <p:cNvSpPr txBox="1"/>
          <p:nvPr>
            <p:ph idx="2" type="subTitle"/>
          </p:nvPr>
        </p:nvSpPr>
        <p:spPr>
          <a:xfrm>
            <a:off x="714600" y="2098750"/>
            <a:ext cx="3159900" cy="1806300"/>
          </a:xfrm>
          <a:prstGeom prst="rect">
            <a:avLst/>
          </a:prstGeom>
        </p:spPr>
        <p:txBody>
          <a:bodyPr anchorCtr="0" anchor="ctr" bIns="0" lIns="0" spcFirstLastPara="1" rIns="0" wrap="square" tIns="0">
            <a:noAutofit/>
          </a:bodyPr>
          <a:lstStyle/>
          <a:p>
            <a:pPr indent="-323850" lvl="0" marL="457200" rtl="0" algn="l">
              <a:spcBef>
                <a:spcPts val="0"/>
              </a:spcBef>
              <a:spcAft>
                <a:spcPts val="0"/>
              </a:spcAft>
              <a:buSzPts val="1500"/>
              <a:buChar char="●"/>
            </a:pPr>
            <a:r>
              <a:rPr b="1" lang="en" sz="1300"/>
              <a:t>Equal frequency binning</a:t>
            </a:r>
            <a:r>
              <a:rPr lang="en" sz="1300"/>
              <a:t> to </a:t>
            </a:r>
            <a:r>
              <a:rPr b="1" lang="en" sz="1300"/>
              <a:t>categorize </a:t>
            </a:r>
            <a:r>
              <a:rPr lang="en" sz="1300"/>
              <a:t>Review Scores Value</a:t>
            </a:r>
            <a:endParaRPr sz="1300"/>
          </a:p>
          <a:p>
            <a:pPr indent="0" lvl="0" marL="457200" rtl="0" algn="l">
              <a:spcBef>
                <a:spcPts val="0"/>
              </a:spcBef>
              <a:spcAft>
                <a:spcPts val="0"/>
              </a:spcAft>
              <a:buNone/>
            </a:pPr>
            <a:r>
              <a:t/>
            </a:r>
            <a:endParaRPr sz="1300"/>
          </a:p>
          <a:p>
            <a:pPr indent="-323850" lvl="0" marL="457200" rtl="0" algn="l">
              <a:spcBef>
                <a:spcPts val="0"/>
              </a:spcBef>
              <a:spcAft>
                <a:spcPts val="0"/>
              </a:spcAft>
              <a:buSzPts val="1500"/>
              <a:buChar char="●"/>
            </a:pPr>
            <a:r>
              <a:rPr lang="en" sz="1300"/>
              <a:t>Binning </a:t>
            </a:r>
            <a:r>
              <a:rPr b="1" lang="en" sz="1300"/>
              <a:t>simplifies data </a:t>
            </a:r>
            <a:r>
              <a:rPr lang="en" sz="1300"/>
              <a:t>by </a:t>
            </a:r>
            <a:r>
              <a:rPr b="1" lang="en" sz="1300"/>
              <a:t>grouping attributes </a:t>
            </a:r>
            <a:r>
              <a:rPr lang="en" sz="1300"/>
              <a:t>to provide clearer </a:t>
            </a:r>
            <a:r>
              <a:rPr b="1" lang="en" sz="1300"/>
              <a:t>insights </a:t>
            </a:r>
            <a:r>
              <a:rPr lang="en" sz="1300"/>
              <a:t>and </a:t>
            </a:r>
            <a:r>
              <a:rPr b="1" lang="en" sz="1300"/>
              <a:t>improve accuracy</a:t>
            </a:r>
            <a:r>
              <a:rPr lang="en" sz="1300"/>
              <a:t> of predicting satisfaction</a:t>
            </a:r>
            <a:endParaRPr sz="1300"/>
          </a:p>
        </p:txBody>
      </p:sp>
      <p:sp>
        <p:nvSpPr>
          <p:cNvPr id="977" name="Google Shape;977;p79"/>
          <p:cNvSpPr txBox="1"/>
          <p:nvPr>
            <p:ph idx="3" type="subTitle"/>
          </p:nvPr>
        </p:nvSpPr>
        <p:spPr>
          <a:xfrm>
            <a:off x="5394200" y="1717750"/>
            <a:ext cx="24996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CONFUSION MATRIX</a:t>
            </a:r>
            <a:endParaRPr/>
          </a:p>
        </p:txBody>
      </p:sp>
      <p:sp>
        <p:nvSpPr>
          <p:cNvPr id="978" name="Google Shape;978;p79"/>
          <p:cNvSpPr txBox="1"/>
          <p:nvPr>
            <p:ph idx="4" type="subTitle"/>
          </p:nvPr>
        </p:nvSpPr>
        <p:spPr>
          <a:xfrm>
            <a:off x="4900350" y="2138250"/>
            <a:ext cx="3522000" cy="137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u="sng"/>
              <a:t>Accuracy</a:t>
            </a:r>
            <a:r>
              <a:rPr lang="en" sz="1300"/>
              <a:t>: 62.25%</a:t>
            </a:r>
            <a:endParaRPr sz="1300"/>
          </a:p>
          <a:p>
            <a:pPr indent="-292100" lvl="0" marL="457200" rtl="0" algn="l">
              <a:spcBef>
                <a:spcPts val="0"/>
              </a:spcBef>
              <a:spcAft>
                <a:spcPts val="0"/>
              </a:spcAft>
              <a:buSzPts val="1000"/>
              <a:buChar char="●"/>
            </a:pPr>
            <a:r>
              <a:rPr lang="en" sz="1000"/>
              <a:t>Accuracy of predictions</a:t>
            </a:r>
            <a:endParaRPr sz="1000"/>
          </a:p>
          <a:p>
            <a:pPr indent="0" lvl="0" marL="457200" rtl="0" algn="l">
              <a:spcBef>
                <a:spcPts val="0"/>
              </a:spcBef>
              <a:spcAft>
                <a:spcPts val="0"/>
              </a:spcAft>
              <a:buNone/>
            </a:pPr>
            <a:r>
              <a:t/>
            </a:r>
            <a:endParaRPr sz="1000"/>
          </a:p>
          <a:p>
            <a:pPr indent="0" lvl="0" marL="0" rtl="0" algn="l">
              <a:spcBef>
                <a:spcPts val="0"/>
              </a:spcBef>
              <a:spcAft>
                <a:spcPts val="0"/>
              </a:spcAft>
              <a:buNone/>
            </a:pPr>
            <a:r>
              <a:rPr lang="en" sz="1300" u="sng"/>
              <a:t>Sensitivity</a:t>
            </a:r>
            <a:r>
              <a:rPr lang="en" sz="1000"/>
              <a:t>: how well the model identifies actual positives</a:t>
            </a:r>
            <a:endParaRPr sz="1000"/>
          </a:p>
          <a:p>
            <a:pPr indent="0" lvl="0" marL="0" rtl="0" algn="l">
              <a:spcBef>
                <a:spcPts val="0"/>
              </a:spcBef>
              <a:spcAft>
                <a:spcPts val="0"/>
              </a:spcAft>
              <a:buNone/>
            </a:pPr>
            <a:r>
              <a:t/>
            </a:r>
            <a:endParaRPr sz="1300" u="sng"/>
          </a:p>
          <a:p>
            <a:pPr indent="0" lvl="0" marL="0" rtl="0" algn="l">
              <a:spcBef>
                <a:spcPts val="0"/>
              </a:spcBef>
              <a:spcAft>
                <a:spcPts val="0"/>
              </a:spcAft>
              <a:buNone/>
            </a:pPr>
            <a:r>
              <a:rPr lang="en" sz="1300" u="sng"/>
              <a:t>Specificity</a:t>
            </a:r>
            <a:r>
              <a:rPr lang="en" sz="1000"/>
              <a:t>: model's ability to recognize actual negatives</a:t>
            </a:r>
            <a:endParaRPr sz="1300"/>
          </a:p>
        </p:txBody>
      </p:sp>
      <p:cxnSp>
        <p:nvCxnSpPr>
          <p:cNvPr id="979" name="Google Shape;979;p79"/>
          <p:cNvCxnSpPr>
            <a:stCxn id="980" idx="1"/>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981" name="Google Shape;981;p79"/>
          <p:cNvCxnSpPr/>
          <p:nvPr/>
        </p:nvCxnSpPr>
        <p:spPr>
          <a:xfrm>
            <a:off x="1444625" y="5026650"/>
            <a:ext cx="6984300" cy="0"/>
          </a:xfrm>
          <a:prstGeom prst="straightConnector1">
            <a:avLst/>
          </a:prstGeom>
          <a:noFill/>
          <a:ln cap="flat" cmpd="sng" w="9525">
            <a:solidFill>
              <a:schemeClr val="dk1"/>
            </a:solidFill>
            <a:prstDash val="solid"/>
            <a:round/>
            <a:headEnd len="med" w="med" type="none"/>
            <a:tailEnd len="med" w="med" type="none"/>
          </a:ln>
        </p:spPr>
      </p:cxnSp>
      <p:sp>
        <p:nvSpPr>
          <p:cNvPr id="982" name="Google Shape;982;p79"/>
          <p:cNvSpPr/>
          <p:nvPr/>
        </p:nvSpPr>
        <p:spPr>
          <a:xfrm>
            <a:off x="2046600" y="979350"/>
            <a:ext cx="801600" cy="801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9"/>
          <p:cNvSpPr/>
          <p:nvPr/>
        </p:nvSpPr>
        <p:spPr>
          <a:xfrm>
            <a:off x="6228611" y="1005225"/>
            <a:ext cx="801600" cy="801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 name="Google Shape;984;p79"/>
          <p:cNvGrpSpPr/>
          <p:nvPr/>
        </p:nvGrpSpPr>
        <p:grpSpPr>
          <a:xfrm>
            <a:off x="2250381" y="1179879"/>
            <a:ext cx="394205" cy="400874"/>
            <a:chOff x="713232" y="3346286"/>
            <a:chExt cx="316859" cy="316047"/>
          </a:xfrm>
        </p:grpSpPr>
        <p:sp>
          <p:nvSpPr>
            <p:cNvPr id="985" name="Google Shape;985;p79"/>
            <p:cNvSpPr/>
            <p:nvPr/>
          </p:nvSpPr>
          <p:spPr>
            <a:xfrm>
              <a:off x="713232" y="3404343"/>
              <a:ext cx="316859" cy="257990"/>
            </a:xfrm>
            <a:custGeom>
              <a:rect b="b" l="l" r="r" t="t"/>
              <a:pathLst>
                <a:path extrusionOk="0" h="7621" w="9360">
                  <a:moveTo>
                    <a:pt x="8812" y="548"/>
                  </a:moveTo>
                  <a:lnTo>
                    <a:pt x="8812" y="1096"/>
                  </a:lnTo>
                  <a:lnTo>
                    <a:pt x="4216" y="1096"/>
                  </a:lnTo>
                  <a:lnTo>
                    <a:pt x="4216" y="548"/>
                  </a:lnTo>
                  <a:close/>
                  <a:moveTo>
                    <a:pt x="858" y="5858"/>
                  </a:moveTo>
                  <a:lnTo>
                    <a:pt x="1406" y="7073"/>
                  </a:lnTo>
                  <a:lnTo>
                    <a:pt x="548" y="7073"/>
                  </a:lnTo>
                  <a:lnTo>
                    <a:pt x="548" y="6525"/>
                  </a:lnTo>
                  <a:cubicBezTo>
                    <a:pt x="548" y="6263"/>
                    <a:pt x="667" y="6025"/>
                    <a:pt x="858" y="5858"/>
                  </a:cubicBezTo>
                  <a:close/>
                  <a:moveTo>
                    <a:pt x="2191" y="3929"/>
                  </a:moveTo>
                  <a:cubicBezTo>
                    <a:pt x="2191" y="3953"/>
                    <a:pt x="2191" y="3953"/>
                    <a:pt x="2215" y="3953"/>
                  </a:cubicBezTo>
                  <a:lnTo>
                    <a:pt x="2668" y="7073"/>
                  </a:lnTo>
                  <a:lnTo>
                    <a:pt x="2001" y="7073"/>
                  </a:lnTo>
                  <a:lnTo>
                    <a:pt x="2001" y="7097"/>
                  </a:lnTo>
                  <a:lnTo>
                    <a:pt x="1120" y="5096"/>
                  </a:lnTo>
                  <a:cubicBezTo>
                    <a:pt x="1048" y="4930"/>
                    <a:pt x="1048" y="4739"/>
                    <a:pt x="1120" y="4549"/>
                  </a:cubicBezTo>
                  <a:cubicBezTo>
                    <a:pt x="1191" y="4358"/>
                    <a:pt x="1334" y="4239"/>
                    <a:pt x="1525" y="4168"/>
                  </a:cubicBezTo>
                  <a:lnTo>
                    <a:pt x="2191" y="3929"/>
                  </a:lnTo>
                  <a:close/>
                  <a:moveTo>
                    <a:pt x="4478" y="3120"/>
                  </a:moveTo>
                  <a:cubicBezTo>
                    <a:pt x="4668" y="3120"/>
                    <a:pt x="4859" y="3191"/>
                    <a:pt x="4978" y="3334"/>
                  </a:cubicBezTo>
                  <a:cubicBezTo>
                    <a:pt x="5121" y="3501"/>
                    <a:pt x="5168" y="3691"/>
                    <a:pt x="5144" y="3882"/>
                  </a:cubicBezTo>
                  <a:lnTo>
                    <a:pt x="4668" y="7097"/>
                  </a:lnTo>
                  <a:lnTo>
                    <a:pt x="3239" y="7097"/>
                  </a:lnTo>
                  <a:lnTo>
                    <a:pt x="2739" y="3882"/>
                  </a:lnTo>
                  <a:cubicBezTo>
                    <a:pt x="2715" y="3691"/>
                    <a:pt x="2787" y="3501"/>
                    <a:pt x="2906" y="3334"/>
                  </a:cubicBezTo>
                  <a:cubicBezTo>
                    <a:pt x="3049" y="3191"/>
                    <a:pt x="3239" y="3120"/>
                    <a:pt x="3430" y="3120"/>
                  </a:cubicBezTo>
                  <a:close/>
                  <a:moveTo>
                    <a:pt x="5692" y="3929"/>
                  </a:moveTo>
                  <a:lnTo>
                    <a:pt x="6359" y="4168"/>
                  </a:lnTo>
                  <a:cubicBezTo>
                    <a:pt x="6549" y="4239"/>
                    <a:pt x="6692" y="4382"/>
                    <a:pt x="6764" y="4549"/>
                  </a:cubicBezTo>
                  <a:cubicBezTo>
                    <a:pt x="6859" y="4739"/>
                    <a:pt x="6859" y="4930"/>
                    <a:pt x="6764" y="5096"/>
                  </a:cubicBezTo>
                  <a:lnTo>
                    <a:pt x="5883" y="7097"/>
                  </a:lnTo>
                  <a:lnTo>
                    <a:pt x="5216" y="7097"/>
                  </a:lnTo>
                  <a:lnTo>
                    <a:pt x="5692" y="3953"/>
                  </a:lnTo>
                  <a:cubicBezTo>
                    <a:pt x="5692" y="3953"/>
                    <a:pt x="5692" y="3953"/>
                    <a:pt x="5692" y="3929"/>
                  </a:cubicBezTo>
                  <a:close/>
                  <a:moveTo>
                    <a:pt x="7026" y="5882"/>
                  </a:moveTo>
                  <a:cubicBezTo>
                    <a:pt x="7216" y="6025"/>
                    <a:pt x="7335" y="6263"/>
                    <a:pt x="7335" y="6525"/>
                  </a:cubicBezTo>
                  <a:lnTo>
                    <a:pt x="7335" y="7097"/>
                  </a:lnTo>
                  <a:lnTo>
                    <a:pt x="6502" y="7097"/>
                  </a:lnTo>
                  <a:lnTo>
                    <a:pt x="7026" y="5882"/>
                  </a:lnTo>
                  <a:close/>
                  <a:moveTo>
                    <a:pt x="8812" y="1643"/>
                  </a:moveTo>
                  <a:lnTo>
                    <a:pt x="8812" y="7097"/>
                  </a:lnTo>
                  <a:lnTo>
                    <a:pt x="7883" y="7097"/>
                  </a:lnTo>
                  <a:lnTo>
                    <a:pt x="7883" y="6525"/>
                  </a:lnTo>
                  <a:cubicBezTo>
                    <a:pt x="7883" y="6049"/>
                    <a:pt x="7645" y="5620"/>
                    <a:pt x="7264" y="5358"/>
                  </a:cubicBezTo>
                  <a:lnTo>
                    <a:pt x="7264" y="5334"/>
                  </a:lnTo>
                  <a:cubicBezTo>
                    <a:pt x="7407" y="5025"/>
                    <a:pt x="7407" y="4644"/>
                    <a:pt x="7264" y="4334"/>
                  </a:cubicBezTo>
                  <a:cubicBezTo>
                    <a:pt x="7145" y="4025"/>
                    <a:pt x="6883" y="3787"/>
                    <a:pt x="6549" y="3667"/>
                  </a:cubicBezTo>
                  <a:lnTo>
                    <a:pt x="5597" y="3334"/>
                  </a:lnTo>
                  <a:cubicBezTo>
                    <a:pt x="5549" y="3215"/>
                    <a:pt x="5478" y="3096"/>
                    <a:pt x="5383" y="2977"/>
                  </a:cubicBezTo>
                  <a:cubicBezTo>
                    <a:pt x="5168" y="2715"/>
                    <a:pt x="4811" y="2572"/>
                    <a:pt x="4478" y="2572"/>
                  </a:cubicBezTo>
                  <a:lnTo>
                    <a:pt x="4216" y="2572"/>
                  </a:lnTo>
                  <a:lnTo>
                    <a:pt x="4216" y="1643"/>
                  </a:lnTo>
                  <a:close/>
                  <a:moveTo>
                    <a:pt x="3668" y="0"/>
                  </a:moveTo>
                  <a:lnTo>
                    <a:pt x="3668" y="2572"/>
                  </a:lnTo>
                  <a:lnTo>
                    <a:pt x="3430" y="2572"/>
                  </a:lnTo>
                  <a:cubicBezTo>
                    <a:pt x="3073" y="2572"/>
                    <a:pt x="2739" y="2715"/>
                    <a:pt x="2501" y="2977"/>
                  </a:cubicBezTo>
                  <a:cubicBezTo>
                    <a:pt x="2406" y="3096"/>
                    <a:pt x="2334" y="3215"/>
                    <a:pt x="2287" y="3334"/>
                  </a:cubicBezTo>
                  <a:lnTo>
                    <a:pt x="1358" y="3667"/>
                  </a:lnTo>
                  <a:cubicBezTo>
                    <a:pt x="1024" y="3763"/>
                    <a:pt x="763" y="4025"/>
                    <a:pt x="620" y="4334"/>
                  </a:cubicBezTo>
                  <a:cubicBezTo>
                    <a:pt x="477" y="4644"/>
                    <a:pt x="477" y="5001"/>
                    <a:pt x="620" y="5334"/>
                  </a:cubicBezTo>
                  <a:lnTo>
                    <a:pt x="643" y="5358"/>
                  </a:lnTo>
                  <a:cubicBezTo>
                    <a:pt x="239" y="5596"/>
                    <a:pt x="0" y="6049"/>
                    <a:pt x="0" y="6525"/>
                  </a:cubicBezTo>
                  <a:lnTo>
                    <a:pt x="0" y="7621"/>
                  </a:lnTo>
                  <a:lnTo>
                    <a:pt x="9360" y="7621"/>
                  </a:lnTo>
                  <a:lnTo>
                    <a:pt x="93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9"/>
            <p:cNvSpPr/>
            <p:nvPr/>
          </p:nvSpPr>
          <p:spPr>
            <a:xfrm>
              <a:off x="899454" y="3346286"/>
              <a:ext cx="31483" cy="40352"/>
            </a:xfrm>
            <a:custGeom>
              <a:rect b="b" l="l" r="r" t="t"/>
              <a:pathLst>
                <a:path extrusionOk="0" h="1192" w="930">
                  <a:moveTo>
                    <a:pt x="382" y="0"/>
                  </a:moveTo>
                  <a:cubicBezTo>
                    <a:pt x="382" y="215"/>
                    <a:pt x="310" y="310"/>
                    <a:pt x="239" y="453"/>
                  </a:cubicBezTo>
                  <a:cubicBezTo>
                    <a:pt x="143" y="620"/>
                    <a:pt x="1" y="810"/>
                    <a:pt x="1" y="1191"/>
                  </a:cubicBezTo>
                  <a:lnTo>
                    <a:pt x="548" y="1191"/>
                  </a:lnTo>
                  <a:cubicBezTo>
                    <a:pt x="548" y="977"/>
                    <a:pt x="620" y="858"/>
                    <a:pt x="691" y="739"/>
                  </a:cubicBezTo>
                  <a:cubicBezTo>
                    <a:pt x="786" y="572"/>
                    <a:pt x="929" y="381"/>
                    <a:pt x="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9"/>
            <p:cNvSpPr/>
            <p:nvPr/>
          </p:nvSpPr>
          <p:spPr>
            <a:xfrm>
              <a:off x="936557" y="3346286"/>
              <a:ext cx="31449" cy="40352"/>
            </a:xfrm>
            <a:custGeom>
              <a:rect b="b" l="l" r="r" t="t"/>
              <a:pathLst>
                <a:path extrusionOk="0" h="1192" w="929">
                  <a:moveTo>
                    <a:pt x="381" y="0"/>
                  </a:moveTo>
                  <a:cubicBezTo>
                    <a:pt x="381" y="215"/>
                    <a:pt x="310" y="310"/>
                    <a:pt x="238" y="453"/>
                  </a:cubicBezTo>
                  <a:cubicBezTo>
                    <a:pt x="119" y="620"/>
                    <a:pt x="0" y="810"/>
                    <a:pt x="0" y="1191"/>
                  </a:cubicBezTo>
                  <a:lnTo>
                    <a:pt x="548" y="1191"/>
                  </a:lnTo>
                  <a:cubicBezTo>
                    <a:pt x="548" y="977"/>
                    <a:pt x="619" y="858"/>
                    <a:pt x="691" y="739"/>
                  </a:cubicBezTo>
                  <a:cubicBezTo>
                    <a:pt x="786" y="572"/>
                    <a:pt x="929" y="381"/>
                    <a:pt x="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79"/>
          <p:cNvGrpSpPr/>
          <p:nvPr/>
        </p:nvGrpSpPr>
        <p:grpSpPr>
          <a:xfrm>
            <a:off x="6432421" y="1205737"/>
            <a:ext cx="394205" cy="400874"/>
            <a:chOff x="3373632" y="2711822"/>
            <a:chExt cx="316859" cy="316047"/>
          </a:xfrm>
        </p:grpSpPr>
        <p:sp>
          <p:nvSpPr>
            <p:cNvPr id="989" name="Google Shape;989;p79"/>
            <p:cNvSpPr/>
            <p:nvPr/>
          </p:nvSpPr>
          <p:spPr>
            <a:xfrm>
              <a:off x="3373632" y="2711822"/>
              <a:ext cx="316859" cy="316047"/>
            </a:xfrm>
            <a:custGeom>
              <a:rect b="b" l="l" r="r" t="t"/>
              <a:pathLst>
                <a:path extrusionOk="0" h="9336" w="9360">
                  <a:moveTo>
                    <a:pt x="4882" y="548"/>
                  </a:moveTo>
                  <a:lnTo>
                    <a:pt x="6025" y="1572"/>
                  </a:lnTo>
                  <a:lnTo>
                    <a:pt x="6025" y="2715"/>
                  </a:lnTo>
                  <a:lnTo>
                    <a:pt x="4882" y="3763"/>
                  </a:lnTo>
                  <a:lnTo>
                    <a:pt x="548" y="3763"/>
                  </a:lnTo>
                  <a:lnTo>
                    <a:pt x="548" y="548"/>
                  </a:lnTo>
                  <a:close/>
                  <a:moveTo>
                    <a:pt x="7430" y="7145"/>
                  </a:moveTo>
                  <a:cubicBezTo>
                    <a:pt x="7597" y="7145"/>
                    <a:pt x="7716" y="7264"/>
                    <a:pt x="7716" y="7431"/>
                  </a:cubicBezTo>
                  <a:cubicBezTo>
                    <a:pt x="7716" y="7573"/>
                    <a:pt x="7597" y="7693"/>
                    <a:pt x="7430" y="7693"/>
                  </a:cubicBezTo>
                  <a:cubicBezTo>
                    <a:pt x="7287" y="7693"/>
                    <a:pt x="7168" y="7573"/>
                    <a:pt x="7168" y="7431"/>
                  </a:cubicBezTo>
                  <a:cubicBezTo>
                    <a:pt x="7168" y="7264"/>
                    <a:pt x="7287" y="7145"/>
                    <a:pt x="7430" y="7145"/>
                  </a:cubicBezTo>
                  <a:close/>
                  <a:moveTo>
                    <a:pt x="7716" y="6073"/>
                  </a:moveTo>
                  <a:cubicBezTo>
                    <a:pt x="8335" y="6216"/>
                    <a:pt x="8812" y="6764"/>
                    <a:pt x="8812" y="7431"/>
                  </a:cubicBezTo>
                  <a:cubicBezTo>
                    <a:pt x="8812" y="8169"/>
                    <a:pt x="8192" y="8788"/>
                    <a:pt x="7430" y="8788"/>
                  </a:cubicBezTo>
                  <a:cubicBezTo>
                    <a:pt x="6883" y="8788"/>
                    <a:pt x="6359" y="8431"/>
                    <a:pt x="6168" y="7907"/>
                  </a:cubicBezTo>
                  <a:lnTo>
                    <a:pt x="6097" y="7740"/>
                  </a:lnTo>
                  <a:lnTo>
                    <a:pt x="548" y="7740"/>
                  </a:lnTo>
                  <a:lnTo>
                    <a:pt x="548" y="6097"/>
                  </a:lnTo>
                  <a:lnTo>
                    <a:pt x="1096" y="6097"/>
                  </a:lnTo>
                  <a:lnTo>
                    <a:pt x="1096" y="7192"/>
                  </a:lnTo>
                  <a:lnTo>
                    <a:pt x="1643" y="7192"/>
                  </a:lnTo>
                  <a:lnTo>
                    <a:pt x="1643" y="6097"/>
                  </a:lnTo>
                  <a:lnTo>
                    <a:pt x="2191" y="6097"/>
                  </a:lnTo>
                  <a:lnTo>
                    <a:pt x="2191" y="7192"/>
                  </a:lnTo>
                  <a:lnTo>
                    <a:pt x="6073" y="7192"/>
                  </a:lnTo>
                  <a:lnTo>
                    <a:pt x="6144" y="7002"/>
                  </a:lnTo>
                  <a:cubicBezTo>
                    <a:pt x="6287" y="6526"/>
                    <a:pt x="6692" y="6168"/>
                    <a:pt x="7168" y="6073"/>
                  </a:cubicBezTo>
                  <a:lnTo>
                    <a:pt x="7168" y="6645"/>
                  </a:lnTo>
                  <a:cubicBezTo>
                    <a:pt x="6835" y="6764"/>
                    <a:pt x="6621" y="7073"/>
                    <a:pt x="6621" y="7431"/>
                  </a:cubicBezTo>
                  <a:cubicBezTo>
                    <a:pt x="6621" y="7883"/>
                    <a:pt x="6978" y="8240"/>
                    <a:pt x="7430" y="8240"/>
                  </a:cubicBezTo>
                  <a:cubicBezTo>
                    <a:pt x="7883" y="8240"/>
                    <a:pt x="8264" y="7883"/>
                    <a:pt x="8264" y="7431"/>
                  </a:cubicBezTo>
                  <a:cubicBezTo>
                    <a:pt x="8264" y="7073"/>
                    <a:pt x="8026" y="6764"/>
                    <a:pt x="7716" y="6645"/>
                  </a:cubicBezTo>
                  <a:lnTo>
                    <a:pt x="7716" y="6073"/>
                  </a:lnTo>
                  <a:close/>
                  <a:moveTo>
                    <a:pt x="0" y="1"/>
                  </a:moveTo>
                  <a:lnTo>
                    <a:pt x="0" y="4311"/>
                  </a:lnTo>
                  <a:lnTo>
                    <a:pt x="5073" y="4311"/>
                  </a:lnTo>
                  <a:lnTo>
                    <a:pt x="6573" y="2953"/>
                  </a:lnTo>
                  <a:lnTo>
                    <a:pt x="6573" y="2430"/>
                  </a:lnTo>
                  <a:lnTo>
                    <a:pt x="6883" y="2430"/>
                  </a:lnTo>
                  <a:cubicBezTo>
                    <a:pt x="7049" y="2430"/>
                    <a:pt x="7168" y="2549"/>
                    <a:pt x="7168" y="2692"/>
                  </a:cubicBezTo>
                  <a:lnTo>
                    <a:pt x="7168" y="5525"/>
                  </a:lnTo>
                  <a:cubicBezTo>
                    <a:pt x="6525" y="5621"/>
                    <a:pt x="5954" y="6026"/>
                    <a:pt x="5692" y="6621"/>
                  </a:cubicBezTo>
                  <a:lnTo>
                    <a:pt x="2739" y="6621"/>
                  </a:lnTo>
                  <a:lnTo>
                    <a:pt x="2739" y="5525"/>
                  </a:lnTo>
                  <a:lnTo>
                    <a:pt x="0" y="5525"/>
                  </a:lnTo>
                  <a:lnTo>
                    <a:pt x="0" y="8264"/>
                  </a:lnTo>
                  <a:lnTo>
                    <a:pt x="5716" y="8264"/>
                  </a:lnTo>
                  <a:cubicBezTo>
                    <a:pt x="5859" y="8550"/>
                    <a:pt x="6073" y="8812"/>
                    <a:pt x="6335" y="8979"/>
                  </a:cubicBezTo>
                  <a:cubicBezTo>
                    <a:pt x="6668" y="9217"/>
                    <a:pt x="7049" y="9336"/>
                    <a:pt x="7430" y="9336"/>
                  </a:cubicBezTo>
                  <a:cubicBezTo>
                    <a:pt x="8502" y="9336"/>
                    <a:pt x="9359" y="8478"/>
                    <a:pt x="9359" y="7407"/>
                  </a:cubicBezTo>
                  <a:cubicBezTo>
                    <a:pt x="9359" y="6454"/>
                    <a:pt x="8645" y="5645"/>
                    <a:pt x="7716" y="5525"/>
                  </a:cubicBezTo>
                  <a:lnTo>
                    <a:pt x="7716" y="2692"/>
                  </a:lnTo>
                  <a:cubicBezTo>
                    <a:pt x="7716" y="2239"/>
                    <a:pt x="7335" y="1882"/>
                    <a:pt x="6883" y="1882"/>
                  </a:cubicBezTo>
                  <a:lnTo>
                    <a:pt x="6573" y="1882"/>
                  </a:lnTo>
                  <a:lnTo>
                    <a:pt x="6573" y="1334"/>
                  </a:lnTo>
                  <a:lnTo>
                    <a:pt x="50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9"/>
            <p:cNvSpPr/>
            <p:nvPr/>
          </p:nvSpPr>
          <p:spPr>
            <a:xfrm>
              <a:off x="3429252" y="2749703"/>
              <a:ext cx="66960" cy="70176"/>
            </a:xfrm>
            <a:custGeom>
              <a:rect b="b" l="l" r="r" t="t"/>
              <a:pathLst>
                <a:path extrusionOk="0" h="2073" w="1978">
                  <a:moveTo>
                    <a:pt x="0" y="1"/>
                  </a:moveTo>
                  <a:lnTo>
                    <a:pt x="0" y="2073"/>
                  </a:lnTo>
                  <a:lnTo>
                    <a:pt x="548" y="2073"/>
                  </a:lnTo>
                  <a:lnTo>
                    <a:pt x="548" y="1311"/>
                  </a:lnTo>
                  <a:lnTo>
                    <a:pt x="1429" y="1311"/>
                  </a:lnTo>
                  <a:lnTo>
                    <a:pt x="1429" y="2073"/>
                  </a:lnTo>
                  <a:lnTo>
                    <a:pt x="1977" y="2073"/>
                  </a:lnTo>
                  <a:lnTo>
                    <a:pt x="1977" y="1"/>
                  </a:lnTo>
                  <a:lnTo>
                    <a:pt x="1429" y="1"/>
                  </a:lnTo>
                  <a:lnTo>
                    <a:pt x="1429" y="763"/>
                  </a:lnTo>
                  <a:lnTo>
                    <a:pt x="548" y="763"/>
                  </a:lnTo>
                  <a:lnTo>
                    <a:pt x="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9"/>
            <p:cNvSpPr/>
            <p:nvPr/>
          </p:nvSpPr>
          <p:spPr>
            <a:xfrm>
              <a:off x="3540491" y="2775499"/>
              <a:ext cx="18585" cy="18585"/>
            </a:xfrm>
            <a:custGeom>
              <a:rect b="b" l="l" r="r" t="t"/>
              <a:pathLst>
                <a:path extrusionOk="0" h="549" w="549">
                  <a:moveTo>
                    <a:pt x="1" y="1"/>
                  </a:moveTo>
                  <a:lnTo>
                    <a:pt x="1" y="549"/>
                  </a:lnTo>
                  <a:lnTo>
                    <a:pt x="549" y="549"/>
                  </a:lnTo>
                  <a:lnTo>
                    <a:pt x="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2" name="Google Shape;992;p79"/>
          <p:cNvCxnSpPr/>
          <p:nvPr/>
        </p:nvCxnSpPr>
        <p:spPr>
          <a:xfrm>
            <a:off x="4569549" y="1352550"/>
            <a:ext cx="0" cy="2743200"/>
          </a:xfrm>
          <a:prstGeom prst="straightConnector1">
            <a:avLst/>
          </a:prstGeom>
          <a:noFill/>
          <a:ln cap="flat" cmpd="sng" w="9525">
            <a:solidFill>
              <a:schemeClr val="dk1"/>
            </a:solidFill>
            <a:prstDash val="solid"/>
            <a:round/>
            <a:headEnd len="med" w="med" type="none"/>
            <a:tailEnd len="med" w="med" type="none"/>
          </a:ln>
        </p:spPr>
      </p:cxnSp>
      <p:sp>
        <p:nvSpPr>
          <p:cNvPr id="993" name="Google Shape;993;p79">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9">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9">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9">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97" name="Google Shape;997;p79"/>
          <p:cNvGraphicFramePr/>
          <p:nvPr/>
        </p:nvGraphicFramePr>
        <p:xfrm>
          <a:off x="5540123" y="3521106"/>
          <a:ext cx="3000000" cy="3000000"/>
        </p:xfrm>
        <a:graphic>
          <a:graphicData uri="http://schemas.openxmlformats.org/drawingml/2006/table">
            <a:tbl>
              <a:tblPr>
                <a:noFill/>
                <a:tableStyleId>{C6BBFFE9-6945-441C-B3CF-A56C403FCCAF}</a:tableStyleId>
              </a:tblPr>
              <a:tblGrid>
                <a:gridCol w="739950"/>
                <a:gridCol w="716800"/>
                <a:gridCol w="751000"/>
              </a:tblGrid>
              <a:tr h="210500">
                <a:tc>
                  <a:txBody>
                    <a:bodyPr/>
                    <a:lstStyle/>
                    <a:p>
                      <a:pPr indent="0" lvl="0" marL="0" rtl="0" algn="l">
                        <a:spcBef>
                          <a:spcPts val="0"/>
                        </a:spcBef>
                        <a:spcAft>
                          <a:spcPts val="0"/>
                        </a:spcAft>
                        <a:buNone/>
                      </a:pPr>
                      <a:r>
                        <a:rPr b="1" lang="en" sz="900">
                          <a:solidFill>
                            <a:schemeClr val="dk1"/>
                          </a:solidFill>
                          <a:latin typeface="Nanum Gothic"/>
                          <a:ea typeface="Nanum Gothic"/>
                          <a:cs typeface="Nanum Gothic"/>
                          <a:sym typeface="Nanum Gothic"/>
                        </a:rPr>
                        <a:t>Reviews</a:t>
                      </a:r>
                      <a:endParaRPr b="1" sz="900">
                        <a:solidFill>
                          <a:schemeClr val="dk1"/>
                        </a:solidFill>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1"/>
                          </a:solidFill>
                          <a:latin typeface="Nanum Gothic"/>
                          <a:ea typeface="Nanum Gothic"/>
                          <a:cs typeface="Nanum Gothic"/>
                          <a:sym typeface="Nanum Gothic"/>
                        </a:rPr>
                        <a:t>Sensitivity</a:t>
                      </a:r>
                      <a:endParaRPr b="1" sz="900">
                        <a:solidFill>
                          <a:schemeClr val="dk1"/>
                        </a:solidFill>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dk1"/>
                          </a:solidFill>
                          <a:latin typeface="Nanum Gothic"/>
                          <a:ea typeface="Nanum Gothic"/>
                          <a:cs typeface="Nanum Gothic"/>
                          <a:sym typeface="Nanum Gothic"/>
                        </a:rPr>
                        <a:t>Specificity</a:t>
                      </a:r>
                      <a:endParaRPr b="1" sz="900">
                        <a:solidFill>
                          <a:schemeClr val="dk1"/>
                        </a:solidFill>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850">
                <a:tc>
                  <a:txBody>
                    <a:bodyPr/>
                    <a:lstStyle/>
                    <a:p>
                      <a:pPr indent="0" lvl="0" marL="0" rtl="0" algn="l">
                        <a:spcBef>
                          <a:spcPts val="0"/>
                        </a:spcBef>
                        <a:spcAft>
                          <a:spcPts val="0"/>
                        </a:spcAft>
                        <a:buNone/>
                      </a:pPr>
                      <a:r>
                        <a:rPr b="1" lang="en" sz="900">
                          <a:solidFill>
                            <a:schemeClr val="dk1"/>
                          </a:solidFill>
                          <a:latin typeface="Nanum Gothic"/>
                          <a:ea typeface="Nanum Gothic"/>
                          <a:cs typeface="Nanum Gothic"/>
                          <a:sym typeface="Nanum Gothic"/>
                        </a:rPr>
                        <a:t>Poor</a:t>
                      </a:r>
                      <a:endParaRPr b="1" sz="900">
                        <a:solidFill>
                          <a:schemeClr val="dk1"/>
                        </a:solidFill>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Nanum Gothic"/>
                          <a:ea typeface="Nanum Gothic"/>
                          <a:cs typeface="Nanum Gothic"/>
                          <a:sym typeface="Nanum Gothic"/>
                        </a:rPr>
                        <a:t>75.27%</a:t>
                      </a:r>
                      <a:endParaRPr sz="900">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Nanum Gothic"/>
                          <a:ea typeface="Nanum Gothic"/>
                          <a:cs typeface="Nanum Gothic"/>
                          <a:sym typeface="Nanum Gothic"/>
                        </a:rPr>
                        <a:t>87.26%</a:t>
                      </a:r>
                      <a:endParaRPr sz="900">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850">
                <a:tc>
                  <a:txBody>
                    <a:bodyPr/>
                    <a:lstStyle/>
                    <a:p>
                      <a:pPr indent="0" lvl="0" marL="0" rtl="0" algn="l">
                        <a:spcBef>
                          <a:spcPts val="0"/>
                        </a:spcBef>
                        <a:spcAft>
                          <a:spcPts val="0"/>
                        </a:spcAft>
                        <a:buNone/>
                      </a:pPr>
                      <a:r>
                        <a:rPr b="1" lang="en" sz="900">
                          <a:solidFill>
                            <a:schemeClr val="dk1"/>
                          </a:solidFill>
                          <a:latin typeface="Nanum Gothic"/>
                          <a:ea typeface="Nanum Gothic"/>
                          <a:cs typeface="Nanum Gothic"/>
                          <a:sym typeface="Nanum Gothic"/>
                        </a:rPr>
                        <a:t>Moderate</a:t>
                      </a:r>
                      <a:endParaRPr b="1" sz="900">
                        <a:solidFill>
                          <a:schemeClr val="dk1"/>
                        </a:solidFill>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Nanum Gothic"/>
                          <a:ea typeface="Nanum Gothic"/>
                          <a:cs typeface="Nanum Gothic"/>
                          <a:sym typeface="Nanum Gothic"/>
                        </a:rPr>
                        <a:t>60.22%</a:t>
                      </a:r>
                      <a:endParaRPr sz="900">
                        <a:solidFill>
                          <a:schemeClr val="dk1"/>
                        </a:solidFill>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Nanum Gothic"/>
                          <a:ea typeface="Nanum Gothic"/>
                          <a:cs typeface="Nanum Gothic"/>
                          <a:sym typeface="Nanum Gothic"/>
                        </a:rPr>
                        <a:t>80.22%</a:t>
                      </a:r>
                      <a:endParaRPr sz="900">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025">
                <a:tc>
                  <a:txBody>
                    <a:bodyPr/>
                    <a:lstStyle/>
                    <a:p>
                      <a:pPr indent="0" lvl="0" marL="0" rtl="0" algn="l">
                        <a:spcBef>
                          <a:spcPts val="0"/>
                        </a:spcBef>
                        <a:spcAft>
                          <a:spcPts val="0"/>
                        </a:spcAft>
                        <a:buNone/>
                      </a:pPr>
                      <a:r>
                        <a:rPr b="1" lang="en" sz="900">
                          <a:solidFill>
                            <a:schemeClr val="dk1"/>
                          </a:solidFill>
                          <a:latin typeface="Nanum Gothic"/>
                          <a:ea typeface="Nanum Gothic"/>
                          <a:cs typeface="Nanum Gothic"/>
                          <a:sym typeface="Nanum Gothic"/>
                        </a:rPr>
                        <a:t>Good</a:t>
                      </a:r>
                      <a:endParaRPr b="1" sz="900">
                        <a:solidFill>
                          <a:schemeClr val="dk1"/>
                        </a:solidFill>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Nanum Gothic"/>
                          <a:ea typeface="Nanum Gothic"/>
                          <a:cs typeface="Nanum Gothic"/>
                          <a:sym typeface="Nanum Gothic"/>
                        </a:rPr>
                        <a:t>51.09%</a:t>
                      </a:r>
                      <a:endParaRPr sz="900">
                        <a:solidFill>
                          <a:schemeClr val="dk1"/>
                        </a:solidFill>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Nanum Gothic"/>
                          <a:ea typeface="Nanum Gothic"/>
                          <a:cs typeface="Nanum Gothic"/>
                          <a:sym typeface="Nanum Gothic"/>
                        </a:rPr>
                        <a:t>75.94%</a:t>
                      </a:r>
                      <a:endParaRPr sz="900">
                        <a:latin typeface="Nanum Gothic"/>
                        <a:ea typeface="Nanum Gothic"/>
                        <a:cs typeface="Nanum Gothic"/>
                        <a:sym typeface="Nanum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982"/>
                                        </p:tgtEl>
                                        <p:attrNameLst>
                                          <p:attrName>style.visibility</p:attrName>
                                        </p:attrNameLst>
                                      </p:cBhvr>
                                      <p:to>
                                        <p:strVal val="visible"/>
                                      </p:to>
                                    </p:set>
                                    <p:anim calcmode="lin" valueType="num">
                                      <p:cBhvr additive="base">
                                        <p:cTn dur="600"/>
                                        <p:tgtEl>
                                          <p:spTgt spid="982"/>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8">
                                  <p:stCondLst>
                                    <p:cond delay="0"/>
                                  </p:stCondLst>
                                  <p:childTnLst>
                                    <p:set>
                                      <p:cBhvr>
                                        <p:cTn dur="1" fill="hold">
                                          <p:stCondLst>
                                            <p:cond delay="0"/>
                                          </p:stCondLst>
                                        </p:cTn>
                                        <p:tgtEl>
                                          <p:spTgt spid="983"/>
                                        </p:tgtEl>
                                        <p:attrNameLst>
                                          <p:attrName>style.visibility</p:attrName>
                                        </p:attrNameLst>
                                      </p:cBhvr>
                                      <p:to>
                                        <p:strVal val="visible"/>
                                      </p:to>
                                    </p:set>
                                    <p:anim calcmode="lin" valueType="num">
                                      <p:cBhvr additive="base">
                                        <p:cTn dur="600"/>
                                        <p:tgtEl>
                                          <p:spTgt spid="9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80"/>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PREDICTION</a:t>
            </a:r>
            <a:endParaRPr/>
          </a:p>
        </p:txBody>
      </p:sp>
      <p:sp>
        <p:nvSpPr>
          <p:cNvPr id="1003" name="Google Shape;1003;p80"/>
          <p:cNvSpPr/>
          <p:nvPr/>
        </p:nvSpPr>
        <p:spPr>
          <a:xfrm>
            <a:off x="3616337" y="1302450"/>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1004" name="Google Shape;1004;p80"/>
          <p:cNvCxnSpPr>
            <a:stCxn id="1003" idx="6"/>
            <a:endCxn id="1005" idx="2"/>
          </p:cNvCxnSpPr>
          <p:nvPr/>
        </p:nvCxnSpPr>
        <p:spPr>
          <a:xfrm>
            <a:off x="4169237" y="1578900"/>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cxnSp>
        <p:nvCxnSpPr>
          <p:cNvPr id="1006" name="Google Shape;1006;p80"/>
          <p:cNvCxnSpPr>
            <a:stCxn id="1007" idx="4"/>
            <a:endCxn id="1008" idx="1"/>
          </p:cNvCxnSpPr>
          <p:nvPr/>
        </p:nvCxnSpPr>
        <p:spPr>
          <a:xfrm flipH="1" rot="-5400000">
            <a:off x="4632587" y="2730777"/>
            <a:ext cx="434700" cy="1914300"/>
          </a:xfrm>
          <a:prstGeom prst="bentConnector2">
            <a:avLst/>
          </a:prstGeom>
          <a:noFill/>
          <a:ln cap="flat" cmpd="sng" w="9525">
            <a:solidFill>
              <a:schemeClr val="dk1"/>
            </a:solidFill>
            <a:prstDash val="solid"/>
            <a:round/>
            <a:headEnd len="med" w="med" type="none"/>
            <a:tailEnd len="med" w="med" type="none"/>
          </a:ln>
        </p:spPr>
      </p:cxnSp>
      <p:sp>
        <p:nvSpPr>
          <p:cNvPr id="1009" name="Google Shape;1009;p80"/>
          <p:cNvSpPr txBox="1"/>
          <p:nvPr/>
        </p:nvSpPr>
        <p:spPr>
          <a:xfrm>
            <a:off x="1269734" y="1373550"/>
            <a:ext cx="23466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Host Response Time</a:t>
            </a:r>
            <a:endParaRPr b="1" sz="2000">
              <a:solidFill>
                <a:schemeClr val="dk1"/>
              </a:solidFill>
              <a:latin typeface="Abhaya Libre"/>
              <a:ea typeface="Abhaya Libre"/>
              <a:cs typeface="Abhaya Libre"/>
              <a:sym typeface="Abhaya Libre"/>
            </a:endParaRPr>
          </a:p>
        </p:txBody>
      </p:sp>
      <p:sp>
        <p:nvSpPr>
          <p:cNvPr id="1005" name="Google Shape;1005;p80"/>
          <p:cNvSpPr/>
          <p:nvPr/>
        </p:nvSpPr>
        <p:spPr>
          <a:xfrm>
            <a:off x="4701451" y="1302450"/>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1010" name="Google Shape;1010;p80"/>
          <p:cNvSpPr txBox="1"/>
          <p:nvPr/>
        </p:nvSpPr>
        <p:spPr>
          <a:xfrm>
            <a:off x="5323362" y="2063275"/>
            <a:ext cx="25146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Room/Property Type</a:t>
            </a:r>
            <a:endParaRPr b="1" sz="2000">
              <a:solidFill>
                <a:schemeClr val="dk1"/>
              </a:solidFill>
              <a:latin typeface="Abhaya Libre"/>
              <a:ea typeface="Abhaya Libre"/>
              <a:cs typeface="Abhaya Libre"/>
              <a:sym typeface="Abhaya Libre"/>
            </a:endParaRPr>
          </a:p>
        </p:txBody>
      </p:sp>
      <p:sp>
        <p:nvSpPr>
          <p:cNvPr id="1011" name="Google Shape;1011;p80"/>
          <p:cNvSpPr txBox="1"/>
          <p:nvPr/>
        </p:nvSpPr>
        <p:spPr>
          <a:xfrm>
            <a:off x="5323362" y="1373550"/>
            <a:ext cx="28785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Host is Superhost</a:t>
            </a:r>
            <a:endParaRPr b="1" sz="2000">
              <a:solidFill>
                <a:schemeClr val="dk1"/>
              </a:solidFill>
              <a:latin typeface="Abhaya Libre"/>
              <a:ea typeface="Abhaya Libre"/>
              <a:cs typeface="Abhaya Libre"/>
              <a:sym typeface="Abhaya Libre"/>
            </a:endParaRPr>
          </a:p>
        </p:txBody>
      </p:sp>
      <p:sp>
        <p:nvSpPr>
          <p:cNvPr id="1007" name="Google Shape;1007;p80"/>
          <p:cNvSpPr/>
          <p:nvPr/>
        </p:nvSpPr>
        <p:spPr>
          <a:xfrm>
            <a:off x="3616337" y="2917677"/>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1012" name="Google Shape;1012;p80"/>
          <p:cNvSpPr/>
          <p:nvPr/>
        </p:nvSpPr>
        <p:spPr>
          <a:xfrm>
            <a:off x="3616337" y="2107956"/>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1013" name="Google Shape;1013;p80"/>
          <p:cNvCxnSpPr>
            <a:stCxn id="1012" idx="6"/>
            <a:endCxn id="1014" idx="2"/>
          </p:cNvCxnSpPr>
          <p:nvPr/>
        </p:nvCxnSpPr>
        <p:spPr>
          <a:xfrm>
            <a:off x="4169237" y="2384406"/>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1014" name="Google Shape;1014;p80"/>
          <p:cNvSpPr/>
          <p:nvPr/>
        </p:nvSpPr>
        <p:spPr>
          <a:xfrm>
            <a:off x="4701451" y="2107956"/>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1015" name="Google Shape;1015;p80"/>
          <p:cNvSpPr txBox="1"/>
          <p:nvPr/>
        </p:nvSpPr>
        <p:spPr>
          <a:xfrm>
            <a:off x="942134" y="2178575"/>
            <a:ext cx="26742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Host has Profile Pic</a:t>
            </a:r>
            <a:endParaRPr b="1" sz="2000">
              <a:solidFill>
                <a:schemeClr val="dk1"/>
              </a:solidFill>
              <a:latin typeface="Abhaya Libre"/>
              <a:ea typeface="Abhaya Libre"/>
              <a:cs typeface="Abhaya Libre"/>
              <a:sym typeface="Abhaya Libre"/>
            </a:endParaRPr>
          </a:p>
        </p:txBody>
      </p:sp>
      <p:cxnSp>
        <p:nvCxnSpPr>
          <p:cNvPr id="1016" name="Google Shape;1016;p80"/>
          <p:cNvCxnSpPr>
            <a:stCxn id="1005" idx="4"/>
            <a:endCxn id="1012" idx="0"/>
          </p:cNvCxnSpPr>
          <p:nvPr/>
        </p:nvCxnSpPr>
        <p:spPr>
          <a:xfrm rot="5400000">
            <a:off x="4309051" y="1439100"/>
            <a:ext cx="252600" cy="1085100"/>
          </a:xfrm>
          <a:prstGeom prst="bentConnector3">
            <a:avLst>
              <a:gd fmla="val 50010" name="adj1"/>
            </a:avLst>
          </a:prstGeom>
          <a:noFill/>
          <a:ln cap="flat" cmpd="sng" w="9525">
            <a:solidFill>
              <a:schemeClr val="dk1"/>
            </a:solidFill>
            <a:prstDash val="solid"/>
            <a:round/>
            <a:headEnd len="med" w="med" type="none"/>
            <a:tailEnd len="med" w="med" type="none"/>
          </a:ln>
        </p:spPr>
      </p:cxnSp>
      <p:cxnSp>
        <p:nvCxnSpPr>
          <p:cNvPr id="1017" name="Google Shape;1017;p80"/>
          <p:cNvCxnSpPr>
            <a:stCxn id="1014" idx="4"/>
            <a:endCxn id="1007" idx="0"/>
          </p:cNvCxnSpPr>
          <p:nvPr/>
        </p:nvCxnSpPr>
        <p:spPr>
          <a:xfrm rot="5400000">
            <a:off x="4306951" y="2246706"/>
            <a:ext cx="256800" cy="1085100"/>
          </a:xfrm>
          <a:prstGeom prst="bentConnector3">
            <a:avLst>
              <a:gd fmla="val 50004" name="adj1"/>
            </a:avLst>
          </a:prstGeom>
          <a:noFill/>
          <a:ln cap="flat" cmpd="sng" w="9525">
            <a:solidFill>
              <a:schemeClr val="dk1"/>
            </a:solidFill>
            <a:prstDash val="solid"/>
            <a:round/>
            <a:headEnd len="med" w="med" type="none"/>
            <a:tailEnd len="med" w="med" type="none"/>
          </a:ln>
        </p:spPr>
      </p:cxnSp>
      <p:sp>
        <p:nvSpPr>
          <p:cNvPr id="1018" name="Google Shape;1018;p80">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0">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0">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0">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0"/>
          <p:cNvSpPr txBox="1"/>
          <p:nvPr/>
        </p:nvSpPr>
        <p:spPr>
          <a:xfrm>
            <a:off x="1101734" y="2847850"/>
            <a:ext cx="25146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Number of Reviews</a:t>
            </a:r>
            <a:endParaRPr b="1" sz="2000">
              <a:solidFill>
                <a:schemeClr val="dk1"/>
              </a:solidFill>
              <a:latin typeface="Abhaya Libre"/>
              <a:ea typeface="Abhaya Libre"/>
              <a:cs typeface="Abhaya Libre"/>
              <a:sym typeface="Abhaya Libre"/>
            </a:endParaRPr>
          </a:p>
        </p:txBody>
      </p:sp>
      <p:grpSp>
        <p:nvGrpSpPr>
          <p:cNvPr id="1023" name="Google Shape;1023;p80"/>
          <p:cNvGrpSpPr/>
          <p:nvPr/>
        </p:nvGrpSpPr>
        <p:grpSpPr>
          <a:xfrm>
            <a:off x="3758799" y="1445067"/>
            <a:ext cx="267936" cy="267968"/>
            <a:chOff x="2048273" y="3346286"/>
            <a:chExt cx="316859" cy="316859"/>
          </a:xfrm>
        </p:grpSpPr>
        <p:sp>
          <p:nvSpPr>
            <p:cNvPr id="1024" name="Google Shape;1024;p80"/>
            <p:cNvSpPr/>
            <p:nvPr/>
          </p:nvSpPr>
          <p:spPr>
            <a:xfrm>
              <a:off x="2048273" y="3360809"/>
              <a:ext cx="316859" cy="302337"/>
            </a:xfrm>
            <a:custGeom>
              <a:rect b="b" l="l" r="r" t="t"/>
              <a:pathLst>
                <a:path extrusionOk="0" h="8931" w="9360">
                  <a:moveTo>
                    <a:pt x="5144" y="548"/>
                  </a:moveTo>
                  <a:lnTo>
                    <a:pt x="5144" y="1119"/>
                  </a:lnTo>
                  <a:cubicBezTo>
                    <a:pt x="4977" y="1096"/>
                    <a:pt x="4835" y="1096"/>
                    <a:pt x="4692" y="1096"/>
                  </a:cubicBezTo>
                  <a:cubicBezTo>
                    <a:pt x="4525" y="1096"/>
                    <a:pt x="4382" y="1096"/>
                    <a:pt x="4215" y="1119"/>
                  </a:cubicBezTo>
                  <a:lnTo>
                    <a:pt x="4215" y="548"/>
                  </a:lnTo>
                  <a:close/>
                  <a:moveTo>
                    <a:pt x="4668" y="1643"/>
                  </a:moveTo>
                  <a:cubicBezTo>
                    <a:pt x="6954" y="1643"/>
                    <a:pt x="8812" y="3501"/>
                    <a:pt x="8812" y="5763"/>
                  </a:cubicBezTo>
                  <a:lnTo>
                    <a:pt x="8812" y="6192"/>
                  </a:lnTo>
                  <a:lnTo>
                    <a:pt x="548" y="6192"/>
                  </a:lnTo>
                  <a:lnTo>
                    <a:pt x="548" y="5763"/>
                  </a:lnTo>
                  <a:cubicBezTo>
                    <a:pt x="548" y="3501"/>
                    <a:pt x="2406" y="1643"/>
                    <a:pt x="4668" y="1643"/>
                  </a:cubicBezTo>
                  <a:close/>
                  <a:moveTo>
                    <a:pt x="8264" y="6740"/>
                  </a:moveTo>
                  <a:lnTo>
                    <a:pt x="8264" y="7287"/>
                  </a:lnTo>
                  <a:lnTo>
                    <a:pt x="1096" y="7287"/>
                  </a:lnTo>
                  <a:lnTo>
                    <a:pt x="1096" y="6740"/>
                  </a:lnTo>
                  <a:close/>
                  <a:moveTo>
                    <a:pt x="8812" y="7835"/>
                  </a:moveTo>
                  <a:lnTo>
                    <a:pt x="8812" y="8383"/>
                  </a:lnTo>
                  <a:lnTo>
                    <a:pt x="548" y="8383"/>
                  </a:lnTo>
                  <a:lnTo>
                    <a:pt x="548" y="7835"/>
                  </a:lnTo>
                  <a:close/>
                  <a:moveTo>
                    <a:pt x="3668" y="0"/>
                  </a:moveTo>
                  <a:lnTo>
                    <a:pt x="3668" y="1191"/>
                  </a:lnTo>
                  <a:cubicBezTo>
                    <a:pt x="2810" y="1381"/>
                    <a:pt x="2024" y="1810"/>
                    <a:pt x="1381" y="2453"/>
                  </a:cubicBezTo>
                  <a:cubicBezTo>
                    <a:pt x="500" y="3334"/>
                    <a:pt x="0" y="4525"/>
                    <a:pt x="0" y="5763"/>
                  </a:cubicBezTo>
                  <a:lnTo>
                    <a:pt x="0" y="6740"/>
                  </a:lnTo>
                  <a:lnTo>
                    <a:pt x="548" y="6740"/>
                  </a:lnTo>
                  <a:lnTo>
                    <a:pt x="548" y="7287"/>
                  </a:lnTo>
                  <a:lnTo>
                    <a:pt x="0" y="7287"/>
                  </a:lnTo>
                  <a:lnTo>
                    <a:pt x="0" y="8930"/>
                  </a:lnTo>
                  <a:lnTo>
                    <a:pt x="9359" y="8930"/>
                  </a:lnTo>
                  <a:lnTo>
                    <a:pt x="9359" y="7287"/>
                  </a:lnTo>
                  <a:lnTo>
                    <a:pt x="8812" y="7287"/>
                  </a:lnTo>
                  <a:lnTo>
                    <a:pt x="8812" y="6740"/>
                  </a:lnTo>
                  <a:lnTo>
                    <a:pt x="9359" y="6740"/>
                  </a:lnTo>
                  <a:lnTo>
                    <a:pt x="9359" y="5763"/>
                  </a:lnTo>
                  <a:cubicBezTo>
                    <a:pt x="9359" y="4525"/>
                    <a:pt x="8859" y="3334"/>
                    <a:pt x="7978" y="2453"/>
                  </a:cubicBezTo>
                  <a:cubicBezTo>
                    <a:pt x="7335" y="1810"/>
                    <a:pt x="6549" y="1381"/>
                    <a:pt x="5692" y="1191"/>
                  </a:cubicBezTo>
                  <a:lnTo>
                    <a:pt x="5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0"/>
            <p:cNvSpPr/>
            <p:nvPr/>
          </p:nvSpPr>
          <p:spPr>
            <a:xfrm>
              <a:off x="2299797" y="3346286"/>
              <a:ext cx="65335" cy="65335"/>
            </a:xfrm>
            <a:custGeom>
              <a:rect b="b" l="l" r="r" t="t"/>
              <a:pathLst>
                <a:path extrusionOk="0" h="1930" w="1930">
                  <a:moveTo>
                    <a:pt x="0" y="0"/>
                  </a:moveTo>
                  <a:lnTo>
                    <a:pt x="0" y="548"/>
                  </a:lnTo>
                  <a:cubicBezTo>
                    <a:pt x="762" y="548"/>
                    <a:pt x="1382" y="1167"/>
                    <a:pt x="1382" y="1929"/>
                  </a:cubicBezTo>
                  <a:lnTo>
                    <a:pt x="1929" y="1929"/>
                  </a:lnTo>
                  <a:cubicBezTo>
                    <a:pt x="1929" y="858"/>
                    <a:pt x="1072"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0"/>
            <p:cNvSpPr/>
            <p:nvPr/>
          </p:nvSpPr>
          <p:spPr>
            <a:xfrm>
              <a:off x="2299797" y="3383354"/>
              <a:ext cx="28233" cy="28267"/>
            </a:xfrm>
            <a:custGeom>
              <a:rect b="b" l="l" r="r" t="t"/>
              <a:pathLst>
                <a:path extrusionOk="0" h="835" w="834">
                  <a:moveTo>
                    <a:pt x="0" y="1"/>
                  </a:moveTo>
                  <a:lnTo>
                    <a:pt x="0" y="549"/>
                  </a:lnTo>
                  <a:cubicBezTo>
                    <a:pt x="167" y="549"/>
                    <a:pt x="286" y="668"/>
                    <a:pt x="286" y="834"/>
                  </a:cubicBezTo>
                  <a:lnTo>
                    <a:pt x="834" y="834"/>
                  </a:lnTo>
                  <a:cubicBezTo>
                    <a:pt x="834" y="382"/>
                    <a:pt x="453"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0"/>
            <p:cNvSpPr/>
            <p:nvPr/>
          </p:nvSpPr>
          <p:spPr>
            <a:xfrm>
              <a:off x="2048273" y="3346286"/>
              <a:ext cx="65335" cy="65335"/>
            </a:xfrm>
            <a:custGeom>
              <a:rect b="b" l="l" r="r" t="t"/>
              <a:pathLst>
                <a:path extrusionOk="0" h="1930" w="1930">
                  <a:moveTo>
                    <a:pt x="1929" y="0"/>
                  </a:moveTo>
                  <a:cubicBezTo>
                    <a:pt x="858" y="0"/>
                    <a:pt x="0" y="858"/>
                    <a:pt x="0" y="1929"/>
                  </a:cubicBezTo>
                  <a:lnTo>
                    <a:pt x="548" y="1929"/>
                  </a:lnTo>
                  <a:cubicBezTo>
                    <a:pt x="548" y="1167"/>
                    <a:pt x="1167" y="548"/>
                    <a:pt x="1929" y="548"/>
                  </a:cubicBezTo>
                  <a:lnTo>
                    <a:pt x="19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0"/>
            <p:cNvSpPr/>
            <p:nvPr/>
          </p:nvSpPr>
          <p:spPr>
            <a:xfrm>
              <a:off x="2085341" y="3383354"/>
              <a:ext cx="28267" cy="28267"/>
            </a:xfrm>
            <a:custGeom>
              <a:rect b="b" l="l" r="r" t="t"/>
              <a:pathLst>
                <a:path extrusionOk="0" h="835" w="835">
                  <a:moveTo>
                    <a:pt x="834" y="1"/>
                  </a:moveTo>
                  <a:cubicBezTo>
                    <a:pt x="382" y="1"/>
                    <a:pt x="1" y="382"/>
                    <a:pt x="1" y="834"/>
                  </a:cubicBezTo>
                  <a:lnTo>
                    <a:pt x="548" y="834"/>
                  </a:lnTo>
                  <a:cubicBezTo>
                    <a:pt x="548" y="668"/>
                    <a:pt x="668" y="549"/>
                    <a:pt x="834" y="549"/>
                  </a:cubicBezTo>
                  <a:lnTo>
                    <a:pt x="8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80"/>
          <p:cNvGrpSpPr/>
          <p:nvPr/>
        </p:nvGrpSpPr>
        <p:grpSpPr>
          <a:xfrm>
            <a:off x="3765469" y="2226386"/>
            <a:ext cx="261240" cy="316047"/>
            <a:chOff x="4114494" y="3346286"/>
            <a:chExt cx="261240" cy="316047"/>
          </a:xfrm>
        </p:grpSpPr>
        <p:sp>
          <p:nvSpPr>
            <p:cNvPr id="1030" name="Google Shape;1030;p80"/>
            <p:cNvSpPr/>
            <p:nvPr/>
          </p:nvSpPr>
          <p:spPr>
            <a:xfrm>
              <a:off x="4114494" y="3346286"/>
              <a:ext cx="261240" cy="316047"/>
            </a:xfrm>
            <a:custGeom>
              <a:rect b="b" l="l" r="r" t="t"/>
              <a:pathLst>
                <a:path extrusionOk="0" h="9336" w="7717">
                  <a:moveTo>
                    <a:pt x="5502" y="548"/>
                  </a:moveTo>
                  <a:lnTo>
                    <a:pt x="5502" y="1096"/>
                  </a:lnTo>
                  <a:lnTo>
                    <a:pt x="2216" y="1096"/>
                  </a:lnTo>
                  <a:lnTo>
                    <a:pt x="2216" y="548"/>
                  </a:lnTo>
                  <a:close/>
                  <a:moveTo>
                    <a:pt x="5502" y="1644"/>
                  </a:moveTo>
                  <a:lnTo>
                    <a:pt x="5502" y="1929"/>
                  </a:lnTo>
                  <a:cubicBezTo>
                    <a:pt x="5502" y="2382"/>
                    <a:pt x="5145" y="2763"/>
                    <a:pt x="4692" y="2763"/>
                  </a:cubicBezTo>
                  <a:lnTo>
                    <a:pt x="3049" y="2763"/>
                  </a:lnTo>
                  <a:cubicBezTo>
                    <a:pt x="2597" y="2763"/>
                    <a:pt x="2216" y="2382"/>
                    <a:pt x="2216" y="1929"/>
                  </a:cubicBezTo>
                  <a:lnTo>
                    <a:pt x="2216" y="1644"/>
                  </a:lnTo>
                  <a:close/>
                  <a:moveTo>
                    <a:pt x="5502" y="3025"/>
                  </a:moveTo>
                  <a:lnTo>
                    <a:pt x="5502" y="3692"/>
                  </a:lnTo>
                  <a:cubicBezTo>
                    <a:pt x="5502" y="4597"/>
                    <a:pt x="4764" y="5335"/>
                    <a:pt x="3859" y="5335"/>
                  </a:cubicBezTo>
                  <a:cubicBezTo>
                    <a:pt x="3430" y="5335"/>
                    <a:pt x="3001" y="5168"/>
                    <a:pt x="2692" y="4859"/>
                  </a:cubicBezTo>
                  <a:cubicBezTo>
                    <a:pt x="2382" y="4549"/>
                    <a:pt x="2216" y="4144"/>
                    <a:pt x="2216" y="3692"/>
                  </a:cubicBezTo>
                  <a:lnTo>
                    <a:pt x="2216" y="3025"/>
                  </a:lnTo>
                  <a:cubicBezTo>
                    <a:pt x="2454" y="3192"/>
                    <a:pt x="2739" y="3311"/>
                    <a:pt x="3049" y="3311"/>
                  </a:cubicBezTo>
                  <a:lnTo>
                    <a:pt x="4692" y="3311"/>
                  </a:lnTo>
                  <a:cubicBezTo>
                    <a:pt x="4978" y="3311"/>
                    <a:pt x="5264" y="3192"/>
                    <a:pt x="5502" y="3025"/>
                  </a:cubicBezTo>
                  <a:close/>
                  <a:moveTo>
                    <a:pt x="4478" y="5811"/>
                  </a:moveTo>
                  <a:lnTo>
                    <a:pt x="4478" y="6430"/>
                  </a:lnTo>
                  <a:lnTo>
                    <a:pt x="3240" y="6430"/>
                  </a:lnTo>
                  <a:lnTo>
                    <a:pt x="3240" y="5811"/>
                  </a:lnTo>
                  <a:cubicBezTo>
                    <a:pt x="3454" y="5859"/>
                    <a:pt x="3644" y="5883"/>
                    <a:pt x="3859" y="5883"/>
                  </a:cubicBezTo>
                  <a:cubicBezTo>
                    <a:pt x="4073" y="5883"/>
                    <a:pt x="4287" y="5859"/>
                    <a:pt x="4478" y="5811"/>
                  </a:cubicBezTo>
                  <a:close/>
                  <a:moveTo>
                    <a:pt x="3597" y="6978"/>
                  </a:moveTo>
                  <a:lnTo>
                    <a:pt x="3597" y="8788"/>
                  </a:lnTo>
                  <a:lnTo>
                    <a:pt x="549" y="8788"/>
                  </a:lnTo>
                  <a:lnTo>
                    <a:pt x="549" y="8359"/>
                  </a:lnTo>
                  <a:cubicBezTo>
                    <a:pt x="549" y="7597"/>
                    <a:pt x="1168" y="6978"/>
                    <a:pt x="1930" y="6978"/>
                  </a:cubicBezTo>
                  <a:close/>
                  <a:moveTo>
                    <a:pt x="5788" y="6978"/>
                  </a:moveTo>
                  <a:cubicBezTo>
                    <a:pt x="6550" y="6978"/>
                    <a:pt x="7169" y="7597"/>
                    <a:pt x="7169" y="8359"/>
                  </a:cubicBezTo>
                  <a:lnTo>
                    <a:pt x="7169" y="8812"/>
                  </a:lnTo>
                  <a:lnTo>
                    <a:pt x="4145" y="8812"/>
                  </a:lnTo>
                  <a:lnTo>
                    <a:pt x="4145" y="6978"/>
                  </a:lnTo>
                  <a:close/>
                  <a:moveTo>
                    <a:pt x="1668" y="0"/>
                  </a:moveTo>
                  <a:lnTo>
                    <a:pt x="1668" y="3692"/>
                  </a:lnTo>
                  <a:cubicBezTo>
                    <a:pt x="1668" y="4287"/>
                    <a:pt x="1906" y="4835"/>
                    <a:pt x="2311" y="5240"/>
                  </a:cubicBezTo>
                  <a:cubicBezTo>
                    <a:pt x="2430" y="5359"/>
                    <a:pt x="2573" y="5478"/>
                    <a:pt x="2692" y="5549"/>
                  </a:cubicBezTo>
                  <a:lnTo>
                    <a:pt x="2692" y="6430"/>
                  </a:lnTo>
                  <a:lnTo>
                    <a:pt x="1930" y="6430"/>
                  </a:lnTo>
                  <a:cubicBezTo>
                    <a:pt x="882" y="6430"/>
                    <a:pt x="1" y="7288"/>
                    <a:pt x="1" y="8359"/>
                  </a:cubicBezTo>
                  <a:lnTo>
                    <a:pt x="1" y="9336"/>
                  </a:lnTo>
                  <a:lnTo>
                    <a:pt x="7717" y="9336"/>
                  </a:lnTo>
                  <a:lnTo>
                    <a:pt x="7717" y="8359"/>
                  </a:lnTo>
                  <a:cubicBezTo>
                    <a:pt x="7717" y="7288"/>
                    <a:pt x="6859" y="6430"/>
                    <a:pt x="5788" y="6430"/>
                  </a:cubicBezTo>
                  <a:lnTo>
                    <a:pt x="5026" y="6430"/>
                  </a:lnTo>
                  <a:lnTo>
                    <a:pt x="5026" y="5549"/>
                  </a:lnTo>
                  <a:cubicBezTo>
                    <a:pt x="5645" y="5168"/>
                    <a:pt x="6050" y="4478"/>
                    <a:pt x="6050" y="3692"/>
                  </a:cubicBezTo>
                  <a:lnTo>
                    <a:pt x="60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0"/>
            <p:cNvSpPr/>
            <p:nvPr/>
          </p:nvSpPr>
          <p:spPr>
            <a:xfrm>
              <a:off x="4226546" y="3486571"/>
              <a:ext cx="37136" cy="18551"/>
            </a:xfrm>
            <a:custGeom>
              <a:rect b="b" l="l" r="r" t="t"/>
              <a:pathLst>
                <a:path extrusionOk="0" h="548" w="1097">
                  <a:moveTo>
                    <a:pt x="1" y="0"/>
                  </a:moveTo>
                  <a:lnTo>
                    <a:pt x="1" y="548"/>
                  </a:lnTo>
                  <a:lnTo>
                    <a:pt x="1096" y="548"/>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0"/>
            <p:cNvSpPr/>
            <p:nvPr/>
          </p:nvSpPr>
          <p:spPr>
            <a:xfrm>
              <a:off x="4198347" y="3604276"/>
              <a:ext cx="18585" cy="18551"/>
            </a:xfrm>
            <a:custGeom>
              <a:rect b="b" l="l" r="r" t="t"/>
              <a:pathLst>
                <a:path extrusionOk="0" h="548" w="549">
                  <a:moveTo>
                    <a:pt x="0" y="0"/>
                  </a:moveTo>
                  <a:lnTo>
                    <a:pt x="0" y="548"/>
                  </a:lnTo>
                  <a:lnTo>
                    <a:pt x="548" y="548"/>
                  </a:lnTo>
                  <a:lnTo>
                    <a:pt x="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0"/>
            <p:cNvSpPr/>
            <p:nvPr/>
          </p:nvSpPr>
          <p:spPr>
            <a:xfrm>
              <a:off x="4272518" y="3604276"/>
              <a:ext cx="18585" cy="18551"/>
            </a:xfrm>
            <a:custGeom>
              <a:rect b="b" l="l" r="r" t="t"/>
              <a:pathLst>
                <a:path extrusionOk="0" h="548" w="549">
                  <a:moveTo>
                    <a:pt x="0" y="0"/>
                  </a:moveTo>
                  <a:lnTo>
                    <a:pt x="0" y="548"/>
                  </a:lnTo>
                  <a:lnTo>
                    <a:pt x="548" y="548"/>
                  </a:lnTo>
                  <a:lnTo>
                    <a:pt x="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80"/>
          <p:cNvGrpSpPr/>
          <p:nvPr/>
        </p:nvGrpSpPr>
        <p:grpSpPr>
          <a:xfrm>
            <a:off x="4827000" y="1386993"/>
            <a:ext cx="301161" cy="339535"/>
            <a:chOff x="3299850" y="238575"/>
            <a:chExt cx="427725" cy="482225"/>
          </a:xfrm>
        </p:grpSpPr>
        <p:sp>
          <p:nvSpPr>
            <p:cNvPr id="1035" name="Google Shape;1035;p80"/>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6" name="Google Shape;1036;p80"/>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7" name="Google Shape;1037;p80"/>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8" name="Google Shape;1038;p80"/>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9" name="Google Shape;1039;p80"/>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0" name="Google Shape;1040;p80"/>
          <p:cNvGrpSpPr/>
          <p:nvPr/>
        </p:nvGrpSpPr>
        <p:grpSpPr>
          <a:xfrm>
            <a:off x="4815007" y="2226385"/>
            <a:ext cx="316859" cy="316047"/>
            <a:chOff x="3373632" y="2711822"/>
            <a:chExt cx="316859" cy="316047"/>
          </a:xfrm>
        </p:grpSpPr>
        <p:sp>
          <p:nvSpPr>
            <p:cNvPr id="1041" name="Google Shape;1041;p80"/>
            <p:cNvSpPr/>
            <p:nvPr/>
          </p:nvSpPr>
          <p:spPr>
            <a:xfrm>
              <a:off x="3373632" y="2711822"/>
              <a:ext cx="316859" cy="316047"/>
            </a:xfrm>
            <a:custGeom>
              <a:rect b="b" l="l" r="r" t="t"/>
              <a:pathLst>
                <a:path extrusionOk="0" h="9336" w="9360">
                  <a:moveTo>
                    <a:pt x="4882" y="548"/>
                  </a:moveTo>
                  <a:lnTo>
                    <a:pt x="6025" y="1572"/>
                  </a:lnTo>
                  <a:lnTo>
                    <a:pt x="6025" y="2715"/>
                  </a:lnTo>
                  <a:lnTo>
                    <a:pt x="4882" y="3763"/>
                  </a:lnTo>
                  <a:lnTo>
                    <a:pt x="548" y="3763"/>
                  </a:lnTo>
                  <a:lnTo>
                    <a:pt x="548" y="548"/>
                  </a:lnTo>
                  <a:close/>
                  <a:moveTo>
                    <a:pt x="7430" y="7145"/>
                  </a:moveTo>
                  <a:cubicBezTo>
                    <a:pt x="7597" y="7145"/>
                    <a:pt x="7716" y="7264"/>
                    <a:pt x="7716" y="7431"/>
                  </a:cubicBezTo>
                  <a:cubicBezTo>
                    <a:pt x="7716" y="7573"/>
                    <a:pt x="7597" y="7693"/>
                    <a:pt x="7430" y="7693"/>
                  </a:cubicBezTo>
                  <a:cubicBezTo>
                    <a:pt x="7287" y="7693"/>
                    <a:pt x="7168" y="7573"/>
                    <a:pt x="7168" y="7431"/>
                  </a:cubicBezTo>
                  <a:cubicBezTo>
                    <a:pt x="7168" y="7264"/>
                    <a:pt x="7287" y="7145"/>
                    <a:pt x="7430" y="7145"/>
                  </a:cubicBezTo>
                  <a:close/>
                  <a:moveTo>
                    <a:pt x="7716" y="6073"/>
                  </a:moveTo>
                  <a:cubicBezTo>
                    <a:pt x="8335" y="6216"/>
                    <a:pt x="8812" y="6764"/>
                    <a:pt x="8812" y="7431"/>
                  </a:cubicBezTo>
                  <a:cubicBezTo>
                    <a:pt x="8812" y="8169"/>
                    <a:pt x="8192" y="8788"/>
                    <a:pt x="7430" y="8788"/>
                  </a:cubicBezTo>
                  <a:cubicBezTo>
                    <a:pt x="6883" y="8788"/>
                    <a:pt x="6359" y="8431"/>
                    <a:pt x="6168" y="7907"/>
                  </a:cubicBezTo>
                  <a:lnTo>
                    <a:pt x="6097" y="7740"/>
                  </a:lnTo>
                  <a:lnTo>
                    <a:pt x="548" y="7740"/>
                  </a:lnTo>
                  <a:lnTo>
                    <a:pt x="548" y="6097"/>
                  </a:lnTo>
                  <a:lnTo>
                    <a:pt x="1096" y="6097"/>
                  </a:lnTo>
                  <a:lnTo>
                    <a:pt x="1096" y="7192"/>
                  </a:lnTo>
                  <a:lnTo>
                    <a:pt x="1643" y="7192"/>
                  </a:lnTo>
                  <a:lnTo>
                    <a:pt x="1643" y="6097"/>
                  </a:lnTo>
                  <a:lnTo>
                    <a:pt x="2191" y="6097"/>
                  </a:lnTo>
                  <a:lnTo>
                    <a:pt x="2191" y="7192"/>
                  </a:lnTo>
                  <a:lnTo>
                    <a:pt x="6073" y="7192"/>
                  </a:lnTo>
                  <a:lnTo>
                    <a:pt x="6144" y="7002"/>
                  </a:lnTo>
                  <a:cubicBezTo>
                    <a:pt x="6287" y="6526"/>
                    <a:pt x="6692" y="6168"/>
                    <a:pt x="7168" y="6073"/>
                  </a:cubicBezTo>
                  <a:lnTo>
                    <a:pt x="7168" y="6645"/>
                  </a:lnTo>
                  <a:cubicBezTo>
                    <a:pt x="6835" y="6764"/>
                    <a:pt x="6621" y="7073"/>
                    <a:pt x="6621" y="7431"/>
                  </a:cubicBezTo>
                  <a:cubicBezTo>
                    <a:pt x="6621" y="7883"/>
                    <a:pt x="6978" y="8240"/>
                    <a:pt x="7430" y="8240"/>
                  </a:cubicBezTo>
                  <a:cubicBezTo>
                    <a:pt x="7883" y="8240"/>
                    <a:pt x="8264" y="7883"/>
                    <a:pt x="8264" y="7431"/>
                  </a:cubicBezTo>
                  <a:cubicBezTo>
                    <a:pt x="8264" y="7073"/>
                    <a:pt x="8026" y="6764"/>
                    <a:pt x="7716" y="6645"/>
                  </a:cubicBezTo>
                  <a:lnTo>
                    <a:pt x="7716" y="6073"/>
                  </a:lnTo>
                  <a:close/>
                  <a:moveTo>
                    <a:pt x="0" y="1"/>
                  </a:moveTo>
                  <a:lnTo>
                    <a:pt x="0" y="4311"/>
                  </a:lnTo>
                  <a:lnTo>
                    <a:pt x="5073" y="4311"/>
                  </a:lnTo>
                  <a:lnTo>
                    <a:pt x="6573" y="2953"/>
                  </a:lnTo>
                  <a:lnTo>
                    <a:pt x="6573" y="2430"/>
                  </a:lnTo>
                  <a:lnTo>
                    <a:pt x="6883" y="2430"/>
                  </a:lnTo>
                  <a:cubicBezTo>
                    <a:pt x="7049" y="2430"/>
                    <a:pt x="7168" y="2549"/>
                    <a:pt x="7168" y="2692"/>
                  </a:cubicBezTo>
                  <a:lnTo>
                    <a:pt x="7168" y="5525"/>
                  </a:lnTo>
                  <a:cubicBezTo>
                    <a:pt x="6525" y="5621"/>
                    <a:pt x="5954" y="6026"/>
                    <a:pt x="5692" y="6621"/>
                  </a:cubicBezTo>
                  <a:lnTo>
                    <a:pt x="2739" y="6621"/>
                  </a:lnTo>
                  <a:lnTo>
                    <a:pt x="2739" y="5525"/>
                  </a:lnTo>
                  <a:lnTo>
                    <a:pt x="0" y="5525"/>
                  </a:lnTo>
                  <a:lnTo>
                    <a:pt x="0" y="8264"/>
                  </a:lnTo>
                  <a:lnTo>
                    <a:pt x="5716" y="8264"/>
                  </a:lnTo>
                  <a:cubicBezTo>
                    <a:pt x="5859" y="8550"/>
                    <a:pt x="6073" y="8812"/>
                    <a:pt x="6335" y="8979"/>
                  </a:cubicBezTo>
                  <a:cubicBezTo>
                    <a:pt x="6668" y="9217"/>
                    <a:pt x="7049" y="9336"/>
                    <a:pt x="7430" y="9336"/>
                  </a:cubicBezTo>
                  <a:cubicBezTo>
                    <a:pt x="8502" y="9336"/>
                    <a:pt x="9359" y="8478"/>
                    <a:pt x="9359" y="7407"/>
                  </a:cubicBezTo>
                  <a:cubicBezTo>
                    <a:pt x="9359" y="6454"/>
                    <a:pt x="8645" y="5645"/>
                    <a:pt x="7716" y="5525"/>
                  </a:cubicBezTo>
                  <a:lnTo>
                    <a:pt x="7716" y="2692"/>
                  </a:lnTo>
                  <a:cubicBezTo>
                    <a:pt x="7716" y="2239"/>
                    <a:pt x="7335" y="1882"/>
                    <a:pt x="6883" y="1882"/>
                  </a:cubicBezTo>
                  <a:lnTo>
                    <a:pt x="6573" y="1882"/>
                  </a:lnTo>
                  <a:lnTo>
                    <a:pt x="6573" y="1334"/>
                  </a:lnTo>
                  <a:lnTo>
                    <a:pt x="50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0"/>
            <p:cNvSpPr/>
            <p:nvPr/>
          </p:nvSpPr>
          <p:spPr>
            <a:xfrm>
              <a:off x="3429252" y="2749703"/>
              <a:ext cx="66960" cy="70176"/>
            </a:xfrm>
            <a:custGeom>
              <a:rect b="b" l="l" r="r" t="t"/>
              <a:pathLst>
                <a:path extrusionOk="0" h="2073" w="1978">
                  <a:moveTo>
                    <a:pt x="0" y="1"/>
                  </a:moveTo>
                  <a:lnTo>
                    <a:pt x="0" y="2073"/>
                  </a:lnTo>
                  <a:lnTo>
                    <a:pt x="548" y="2073"/>
                  </a:lnTo>
                  <a:lnTo>
                    <a:pt x="548" y="1311"/>
                  </a:lnTo>
                  <a:lnTo>
                    <a:pt x="1429" y="1311"/>
                  </a:lnTo>
                  <a:lnTo>
                    <a:pt x="1429" y="2073"/>
                  </a:lnTo>
                  <a:lnTo>
                    <a:pt x="1977" y="2073"/>
                  </a:lnTo>
                  <a:lnTo>
                    <a:pt x="1977" y="1"/>
                  </a:lnTo>
                  <a:lnTo>
                    <a:pt x="1429" y="1"/>
                  </a:lnTo>
                  <a:lnTo>
                    <a:pt x="1429" y="763"/>
                  </a:lnTo>
                  <a:lnTo>
                    <a:pt x="548" y="763"/>
                  </a:lnTo>
                  <a:lnTo>
                    <a:pt x="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0"/>
            <p:cNvSpPr/>
            <p:nvPr/>
          </p:nvSpPr>
          <p:spPr>
            <a:xfrm>
              <a:off x="3540491" y="2775499"/>
              <a:ext cx="18585" cy="18585"/>
            </a:xfrm>
            <a:custGeom>
              <a:rect b="b" l="l" r="r" t="t"/>
              <a:pathLst>
                <a:path extrusionOk="0" h="549" w="549">
                  <a:moveTo>
                    <a:pt x="1" y="1"/>
                  </a:moveTo>
                  <a:lnTo>
                    <a:pt x="1" y="549"/>
                  </a:lnTo>
                  <a:lnTo>
                    <a:pt x="549" y="549"/>
                  </a:lnTo>
                  <a:lnTo>
                    <a:pt x="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80"/>
          <p:cNvSpPr/>
          <p:nvPr/>
        </p:nvSpPr>
        <p:spPr>
          <a:xfrm>
            <a:off x="3735244" y="3036555"/>
            <a:ext cx="315098" cy="315098"/>
          </a:xfrm>
          <a:custGeom>
            <a:rect b="b" l="l" r="r" t="t"/>
            <a:pathLst>
              <a:path extrusionOk="0" h="12146" w="12146">
                <a:moveTo>
                  <a:pt x="2763" y="857"/>
                </a:moveTo>
                <a:lnTo>
                  <a:pt x="11170" y="2524"/>
                </a:lnTo>
                <a:lnTo>
                  <a:pt x="10669" y="4977"/>
                </a:lnTo>
                <a:lnTo>
                  <a:pt x="10003" y="4977"/>
                </a:lnTo>
                <a:lnTo>
                  <a:pt x="10003" y="3215"/>
                </a:lnTo>
                <a:lnTo>
                  <a:pt x="2287" y="3215"/>
                </a:lnTo>
                <a:lnTo>
                  <a:pt x="2763" y="857"/>
                </a:lnTo>
                <a:close/>
                <a:moveTo>
                  <a:pt x="6788" y="7121"/>
                </a:moveTo>
                <a:cubicBezTo>
                  <a:pt x="7264" y="7121"/>
                  <a:pt x="7693" y="7430"/>
                  <a:pt x="7836" y="7883"/>
                </a:cubicBezTo>
                <a:lnTo>
                  <a:pt x="5740" y="7883"/>
                </a:lnTo>
                <a:cubicBezTo>
                  <a:pt x="5883" y="7430"/>
                  <a:pt x="6288" y="7121"/>
                  <a:pt x="6788" y="7121"/>
                </a:cubicBezTo>
                <a:close/>
                <a:moveTo>
                  <a:pt x="11432" y="5692"/>
                </a:moveTo>
                <a:lnTo>
                  <a:pt x="11432" y="7883"/>
                </a:lnTo>
                <a:lnTo>
                  <a:pt x="8574" y="7883"/>
                </a:lnTo>
                <a:cubicBezTo>
                  <a:pt x="8407" y="7025"/>
                  <a:pt x="7669" y="6406"/>
                  <a:pt x="6788" y="6406"/>
                </a:cubicBezTo>
                <a:cubicBezTo>
                  <a:pt x="5907" y="6406"/>
                  <a:pt x="5168" y="7025"/>
                  <a:pt x="5002" y="7883"/>
                </a:cubicBezTo>
                <a:lnTo>
                  <a:pt x="2144" y="7883"/>
                </a:lnTo>
                <a:lnTo>
                  <a:pt x="2144" y="5692"/>
                </a:lnTo>
                <a:close/>
                <a:moveTo>
                  <a:pt x="9288" y="3930"/>
                </a:moveTo>
                <a:lnTo>
                  <a:pt x="9288" y="4977"/>
                </a:lnTo>
                <a:lnTo>
                  <a:pt x="1429" y="4977"/>
                </a:lnTo>
                <a:lnTo>
                  <a:pt x="1429" y="9288"/>
                </a:lnTo>
                <a:lnTo>
                  <a:pt x="715" y="9288"/>
                </a:lnTo>
                <a:lnTo>
                  <a:pt x="715" y="3930"/>
                </a:lnTo>
                <a:close/>
                <a:moveTo>
                  <a:pt x="11432" y="8573"/>
                </a:moveTo>
                <a:lnTo>
                  <a:pt x="11432" y="10002"/>
                </a:lnTo>
                <a:lnTo>
                  <a:pt x="5645" y="10002"/>
                </a:lnTo>
                <a:cubicBezTo>
                  <a:pt x="5406" y="10002"/>
                  <a:pt x="5192" y="9907"/>
                  <a:pt x="5025" y="9764"/>
                </a:cubicBezTo>
                <a:cubicBezTo>
                  <a:pt x="4740" y="9454"/>
                  <a:pt x="4335" y="9288"/>
                  <a:pt x="3930" y="9288"/>
                </a:cubicBezTo>
                <a:lnTo>
                  <a:pt x="2144" y="9288"/>
                </a:lnTo>
                <a:lnTo>
                  <a:pt x="2144" y="8573"/>
                </a:lnTo>
                <a:close/>
                <a:moveTo>
                  <a:pt x="3930" y="10002"/>
                </a:moveTo>
                <a:cubicBezTo>
                  <a:pt x="4144" y="10002"/>
                  <a:pt x="4359" y="10097"/>
                  <a:pt x="4525" y="10264"/>
                </a:cubicBezTo>
                <a:cubicBezTo>
                  <a:pt x="4811" y="10550"/>
                  <a:pt x="5216" y="10717"/>
                  <a:pt x="5645" y="10717"/>
                </a:cubicBezTo>
                <a:lnTo>
                  <a:pt x="11432" y="10717"/>
                </a:lnTo>
                <a:lnTo>
                  <a:pt x="11432" y="11431"/>
                </a:lnTo>
                <a:lnTo>
                  <a:pt x="2144" y="11431"/>
                </a:lnTo>
                <a:lnTo>
                  <a:pt x="2144" y="10002"/>
                </a:lnTo>
                <a:close/>
                <a:moveTo>
                  <a:pt x="2192" y="0"/>
                </a:moveTo>
                <a:lnTo>
                  <a:pt x="1572" y="3215"/>
                </a:lnTo>
                <a:lnTo>
                  <a:pt x="1" y="3215"/>
                </a:lnTo>
                <a:lnTo>
                  <a:pt x="1" y="10002"/>
                </a:lnTo>
                <a:lnTo>
                  <a:pt x="1429" y="10002"/>
                </a:lnTo>
                <a:lnTo>
                  <a:pt x="1429" y="12145"/>
                </a:lnTo>
                <a:lnTo>
                  <a:pt x="12146" y="12145"/>
                </a:lnTo>
                <a:lnTo>
                  <a:pt x="12146" y="4977"/>
                </a:lnTo>
                <a:lnTo>
                  <a:pt x="11408" y="4977"/>
                </a:lnTo>
                <a:lnTo>
                  <a:pt x="12003" y="1953"/>
                </a:lnTo>
                <a:lnTo>
                  <a:pt x="2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0"/>
          <p:cNvSpPr txBox="1"/>
          <p:nvPr/>
        </p:nvSpPr>
        <p:spPr>
          <a:xfrm>
            <a:off x="1624634" y="1617787"/>
            <a:ext cx="1991700" cy="44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Nanum Gothic"/>
                <a:ea typeface="Nanum Gothic"/>
                <a:cs typeface="Nanum Gothic"/>
                <a:sym typeface="Nanum Gothic"/>
              </a:rPr>
              <a:t>Within a few hours</a:t>
            </a:r>
            <a:endParaRPr>
              <a:solidFill>
                <a:schemeClr val="dk1"/>
              </a:solidFill>
              <a:latin typeface="Nanum Gothic"/>
              <a:ea typeface="Nanum Gothic"/>
              <a:cs typeface="Nanum Gothic"/>
              <a:sym typeface="Nanum Gothic"/>
            </a:endParaRPr>
          </a:p>
        </p:txBody>
      </p:sp>
      <p:sp>
        <p:nvSpPr>
          <p:cNvPr id="1046" name="Google Shape;1046;p80"/>
          <p:cNvSpPr txBox="1"/>
          <p:nvPr/>
        </p:nvSpPr>
        <p:spPr>
          <a:xfrm>
            <a:off x="5323362" y="1617774"/>
            <a:ext cx="1991700" cy="44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Nanum Gothic"/>
                <a:ea typeface="Nanum Gothic"/>
                <a:cs typeface="Nanum Gothic"/>
                <a:sym typeface="Nanum Gothic"/>
              </a:rPr>
              <a:t>TRUE</a:t>
            </a:r>
            <a:endParaRPr>
              <a:solidFill>
                <a:schemeClr val="dk1"/>
              </a:solidFill>
              <a:latin typeface="Nanum Gothic"/>
              <a:ea typeface="Nanum Gothic"/>
              <a:cs typeface="Nanum Gothic"/>
              <a:sym typeface="Nanum Gothic"/>
            </a:endParaRPr>
          </a:p>
        </p:txBody>
      </p:sp>
      <p:sp>
        <p:nvSpPr>
          <p:cNvPr id="1047" name="Google Shape;1047;p80"/>
          <p:cNvSpPr txBox="1"/>
          <p:nvPr/>
        </p:nvSpPr>
        <p:spPr>
          <a:xfrm>
            <a:off x="1624634" y="2422887"/>
            <a:ext cx="1991700" cy="44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Nanum Gothic"/>
                <a:ea typeface="Nanum Gothic"/>
                <a:cs typeface="Nanum Gothic"/>
                <a:sym typeface="Nanum Gothic"/>
              </a:rPr>
              <a:t>TRUE</a:t>
            </a:r>
            <a:endParaRPr>
              <a:solidFill>
                <a:schemeClr val="dk1"/>
              </a:solidFill>
              <a:latin typeface="Nanum Gothic"/>
              <a:ea typeface="Nanum Gothic"/>
              <a:cs typeface="Nanum Gothic"/>
              <a:sym typeface="Nanum Gothic"/>
            </a:endParaRPr>
          </a:p>
        </p:txBody>
      </p:sp>
      <p:sp>
        <p:nvSpPr>
          <p:cNvPr id="1048" name="Google Shape;1048;p80"/>
          <p:cNvSpPr txBox="1"/>
          <p:nvPr/>
        </p:nvSpPr>
        <p:spPr>
          <a:xfrm>
            <a:off x="1624634" y="3090599"/>
            <a:ext cx="1991700" cy="44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Nanum Gothic"/>
                <a:ea typeface="Nanum Gothic"/>
                <a:cs typeface="Nanum Gothic"/>
                <a:sym typeface="Nanum Gothic"/>
              </a:rPr>
              <a:t>High</a:t>
            </a:r>
            <a:endParaRPr>
              <a:solidFill>
                <a:schemeClr val="dk1"/>
              </a:solidFill>
              <a:latin typeface="Nanum Gothic"/>
              <a:ea typeface="Nanum Gothic"/>
              <a:cs typeface="Nanum Gothic"/>
              <a:sym typeface="Nanum Gothic"/>
            </a:endParaRPr>
          </a:p>
        </p:txBody>
      </p:sp>
      <p:sp>
        <p:nvSpPr>
          <p:cNvPr id="1049" name="Google Shape;1049;p80"/>
          <p:cNvSpPr txBox="1"/>
          <p:nvPr/>
        </p:nvSpPr>
        <p:spPr>
          <a:xfrm>
            <a:off x="5323362" y="2384400"/>
            <a:ext cx="2262600" cy="44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Nanum Gothic"/>
                <a:ea typeface="Nanum Gothic"/>
                <a:cs typeface="Nanum Gothic"/>
                <a:sym typeface="Nanum Gothic"/>
              </a:rPr>
              <a:t>Entire rental unit – Entire home/apt</a:t>
            </a:r>
            <a:endParaRPr>
              <a:solidFill>
                <a:schemeClr val="dk1"/>
              </a:solidFill>
              <a:latin typeface="Nanum Gothic"/>
              <a:ea typeface="Nanum Gothic"/>
              <a:cs typeface="Nanum Gothic"/>
              <a:sym typeface="Nanum Gothic"/>
            </a:endParaRPr>
          </a:p>
        </p:txBody>
      </p:sp>
      <p:sp>
        <p:nvSpPr>
          <p:cNvPr id="1008" name="Google Shape;1008;p80"/>
          <p:cNvSpPr/>
          <p:nvPr/>
        </p:nvSpPr>
        <p:spPr>
          <a:xfrm>
            <a:off x="5807225" y="3259150"/>
            <a:ext cx="1651800" cy="1292400"/>
          </a:xfrm>
          <a:prstGeom prst="flowChartAlternateProcess">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050" name="Google Shape;1050;p80"/>
          <p:cNvSpPr txBox="1"/>
          <p:nvPr/>
        </p:nvSpPr>
        <p:spPr>
          <a:xfrm>
            <a:off x="5807225" y="3612300"/>
            <a:ext cx="1651800" cy="55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bhaya Libre"/>
                <a:ea typeface="Abhaya Libre"/>
                <a:cs typeface="Abhaya Libre"/>
                <a:sym typeface="Abhaya Libre"/>
              </a:rPr>
              <a:t>MODERATE REVIEW</a:t>
            </a:r>
            <a:endParaRPr b="1" sz="2000">
              <a:solidFill>
                <a:schemeClr val="lt1"/>
              </a:solidFill>
              <a:latin typeface="Abhaya Libre"/>
              <a:ea typeface="Abhaya Libre"/>
              <a:cs typeface="Abhaya Libre"/>
              <a:sym typeface="Abhaya Libr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4" name="Shape 1054"/>
        <p:cNvGrpSpPr/>
        <p:nvPr/>
      </p:nvGrpSpPr>
      <p:grpSpPr>
        <a:xfrm>
          <a:off x="0" y="0"/>
          <a:ext cx="0" cy="0"/>
          <a:chOff x="0" y="0"/>
          <a:chExt cx="0" cy="0"/>
        </a:xfrm>
      </p:grpSpPr>
      <p:sp>
        <p:nvSpPr>
          <p:cNvPr id="1055" name="Google Shape;1055;p81"/>
          <p:cNvSpPr txBox="1"/>
          <p:nvPr>
            <p:ph type="title"/>
          </p:nvPr>
        </p:nvSpPr>
        <p:spPr>
          <a:xfrm>
            <a:off x="4015325" y="3233575"/>
            <a:ext cx="4798800" cy="9144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CLASSIFICATION TREES</a:t>
            </a:r>
            <a:endParaRPr/>
          </a:p>
        </p:txBody>
      </p:sp>
      <p:sp>
        <p:nvSpPr>
          <p:cNvPr id="1056" name="Google Shape;1056;p81"/>
          <p:cNvSpPr txBox="1"/>
          <p:nvPr>
            <p:ph idx="2" type="title"/>
          </p:nvPr>
        </p:nvSpPr>
        <p:spPr>
          <a:xfrm>
            <a:off x="2869975" y="3233550"/>
            <a:ext cx="16065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·06·</a:t>
            </a:r>
            <a:endParaRPr/>
          </a:p>
        </p:txBody>
      </p:sp>
      <p:sp>
        <p:nvSpPr>
          <p:cNvPr id="1057" name="Google Shape;1057;p81">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1">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1">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1">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82"/>
          <p:cNvPicPr preferRelativeResize="0"/>
          <p:nvPr/>
        </p:nvPicPr>
        <p:blipFill>
          <a:blip r:embed="rId3">
            <a:alphaModFix/>
          </a:blip>
          <a:stretch>
            <a:fillRect/>
          </a:stretch>
        </p:blipFill>
        <p:spPr>
          <a:xfrm>
            <a:off x="5299200" y="-8700"/>
            <a:ext cx="3844802" cy="5143501"/>
          </a:xfrm>
          <a:prstGeom prst="rect">
            <a:avLst/>
          </a:prstGeom>
          <a:solidFill>
            <a:schemeClr val="dk1">
              <a:alpha val="26789"/>
            </a:schemeClr>
          </a:solidFill>
          <a:ln>
            <a:noFill/>
          </a:ln>
        </p:spPr>
      </p:pic>
      <p:sp>
        <p:nvSpPr>
          <p:cNvPr id="1066" name="Google Shape;1066;p82"/>
          <p:cNvSpPr/>
          <p:nvPr/>
        </p:nvSpPr>
        <p:spPr>
          <a:xfrm>
            <a:off x="5299200" y="0"/>
            <a:ext cx="3844800" cy="5143500"/>
          </a:xfrm>
          <a:prstGeom prst="rect">
            <a:avLst/>
          </a:pr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2"/>
          <p:cNvSpPr txBox="1"/>
          <p:nvPr>
            <p:ph idx="1" type="subTitle"/>
          </p:nvPr>
        </p:nvSpPr>
        <p:spPr>
          <a:xfrm>
            <a:off x="1931513" y="2270846"/>
            <a:ext cx="2549100" cy="696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Build a classification tree that predicts the Host Response Time variable</a:t>
            </a:r>
            <a:endParaRPr/>
          </a:p>
        </p:txBody>
      </p:sp>
      <p:sp>
        <p:nvSpPr>
          <p:cNvPr id="1068" name="Google Shape;1068;p82"/>
          <p:cNvSpPr txBox="1"/>
          <p:nvPr>
            <p:ph type="title"/>
          </p:nvPr>
        </p:nvSpPr>
        <p:spPr>
          <a:xfrm>
            <a:off x="720000" y="395625"/>
            <a:ext cx="42537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OBJECTIVE</a:t>
            </a:r>
            <a:endParaRPr/>
          </a:p>
        </p:txBody>
      </p:sp>
      <p:sp>
        <p:nvSpPr>
          <p:cNvPr id="1069" name="Google Shape;1069;p82"/>
          <p:cNvSpPr/>
          <p:nvPr/>
        </p:nvSpPr>
        <p:spPr>
          <a:xfrm>
            <a:off x="872425" y="2161959"/>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 name="Google Shape;1070;p82"/>
          <p:cNvGrpSpPr/>
          <p:nvPr/>
        </p:nvGrpSpPr>
        <p:grpSpPr>
          <a:xfrm>
            <a:off x="1095624" y="2384695"/>
            <a:ext cx="468002" cy="468928"/>
            <a:chOff x="5881540" y="1492525"/>
            <a:chExt cx="314475" cy="315098"/>
          </a:xfrm>
        </p:grpSpPr>
        <p:sp>
          <p:nvSpPr>
            <p:cNvPr id="1071" name="Google Shape;1071;p82"/>
            <p:cNvSpPr/>
            <p:nvPr/>
          </p:nvSpPr>
          <p:spPr>
            <a:xfrm>
              <a:off x="5881540" y="1492525"/>
              <a:ext cx="314475" cy="315098"/>
            </a:xfrm>
            <a:custGeom>
              <a:rect b="b" l="l" r="r" t="t"/>
              <a:pathLst>
                <a:path extrusionOk="0" h="12146" w="12122">
                  <a:moveTo>
                    <a:pt x="7835" y="715"/>
                  </a:moveTo>
                  <a:lnTo>
                    <a:pt x="7835" y="2858"/>
                  </a:lnTo>
                  <a:lnTo>
                    <a:pt x="4287" y="2858"/>
                  </a:lnTo>
                  <a:lnTo>
                    <a:pt x="4287" y="715"/>
                  </a:lnTo>
                  <a:close/>
                  <a:moveTo>
                    <a:pt x="11407" y="3572"/>
                  </a:moveTo>
                  <a:lnTo>
                    <a:pt x="11407" y="11431"/>
                  </a:lnTo>
                  <a:lnTo>
                    <a:pt x="715" y="11431"/>
                  </a:lnTo>
                  <a:lnTo>
                    <a:pt x="715" y="3572"/>
                  </a:lnTo>
                  <a:lnTo>
                    <a:pt x="3572" y="3572"/>
                  </a:lnTo>
                  <a:lnTo>
                    <a:pt x="3572" y="4620"/>
                  </a:lnTo>
                  <a:lnTo>
                    <a:pt x="4287" y="4620"/>
                  </a:lnTo>
                  <a:lnTo>
                    <a:pt x="4287" y="3572"/>
                  </a:lnTo>
                  <a:lnTo>
                    <a:pt x="7835" y="3572"/>
                  </a:lnTo>
                  <a:lnTo>
                    <a:pt x="7835" y="4620"/>
                  </a:lnTo>
                  <a:lnTo>
                    <a:pt x="8550" y="4620"/>
                  </a:lnTo>
                  <a:lnTo>
                    <a:pt x="8550" y="3572"/>
                  </a:lnTo>
                  <a:close/>
                  <a:moveTo>
                    <a:pt x="3572" y="0"/>
                  </a:moveTo>
                  <a:lnTo>
                    <a:pt x="3572" y="2858"/>
                  </a:lnTo>
                  <a:lnTo>
                    <a:pt x="0" y="2858"/>
                  </a:lnTo>
                  <a:lnTo>
                    <a:pt x="0" y="12146"/>
                  </a:lnTo>
                  <a:lnTo>
                    <a:pt x="12122" y="12146"/>
                  </a:lnTo>
                  <a:lnTo>
                    <a:pt x="12122" y="2858"/>
                  </a:lnTo>
                  <a:lnTo>
                    <a:pt x="8550" y="2858"/>
                  </a:lnTo>
                  <a:lnTo>
                    <a:pt x="8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2"/>
            <p:cNvSpPr/>
            <p:nvPr/>
          </p:nvSpPr>
          <p:spPr>
            <a:xfrm>
              <a:off x="6002011" y="1752046"/>
              <a:ext cx="73547" cy="18549"/>
            </a:xfrm>
            <a:custGeom>
              <a:rect b="b" l="l" r="r" t="t"/>
              <a:pathLst>
                <a:path extrusionOk="0" h="715" w="2835">
                  <a:moveTo>
                    <a:pt x="1" y="0"/>
                  </a:moveTo>
                  <a:lnTo>
                    <a:pt x="1" y="715"/>
                  </a:lnTo>
                  <a:lnTo>
                    <a:pt x="2835" y="715"/>
                  </a:lnTo>
                  <a:lnTo>
                    <a:pt x="28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2"/>
            <p:cNvSpPr/>
            <p:nvPr/>
          </p:nvSpPr>
          <p:spPr>
            <a:xfrm>
              <a:off x="5974222" y="1615487"/>
              <a:ext cx="129142" cy="118012"/>
            </a:xfrm>
            <a:custGeom>
              <a:rect b="b" l="l" r="r" t="t"/>
              <a:pathLst>
                <a:path extrusionOk="0" h="4549" w="4978">
                  <a:moveTo>
                    <a:pt x="2501" y="834"/>
                  </a:moveTo>
                  <a:lnTo>
                    <a:pt x="3930" y="1715"/>
                  </a:lnTo>
                  <a:lnTo>
                    <a:pt x="1048" y="1715"/>
                  </a:lnTo>
                  <a:lnTo>
                    <a:pt x="2501" y="834"/>
                  </a:lnTo>
                  <a:close/>
                  <a:moveTo>
                    <a:pt x="2144" y="2429"/>
                  </a:moveTo>
                  <a:lnTo>
                    <a:pt x="2144" y="3834"/>
                  </a:lnTo>
                  <a:lnTo>
                    <a:pt x="1429" y="3834"/>
                  </a:lnTo>
                  <a:lnTo>
                    <a:pt x="1429" y="2429"/>
                  </a:lnTo>
                  <a:close/>
                  <a:moveTo>
                    <a:pt x="3549" y="2429"/>
                  </a:moveTo>
                  <a:lnTo>
                    <a:pt x="3549" y="3834"/>
                  </a:lnTo>
                  <a:lnTo>
                    <a:pt x="2834" y="3834"/>
                  </a:lnTo>
                  <a:lnTo>
                    <a:pt x="2834" y="2429"/>
                  </a:lnTo>
                  <a:close/>
                  <a:moveTo>
                    <a:pt x="2501" y="0"/>
                  </a:moveTo>
                  <a:lnTo>
                    <a:pt x="0" y="1524"/>
                  </a:lnTo>
                  <a:lnTo>
                    <a:pt x="0" y="2429"/>
                  </a:lnTo>
                  <a:lnTo>
                    <a:pt x="715" y="2429"/>
                  </a:lnTo>
                  <a:lnTo>
                    <a:pt x="715" y="3834"/>
                  </a:lnTo>
                  <a:lnTo>
                    <a:pt x="0" y="3834"/>
                  </a:lnTo>
                  <a:lnTo>
                    <a:pt x="0" y="4549"/>
                  </a:lnTo>
                  <a:lnTo>
                    <a:pt x="4978" y="4549"/>
                  </a:lnTo>
                  <a:lnTo>
                    <a:pt x="4978" y="3834"/>
                  </a:lnTo>
                  <a:lnTo>
                    <a:pt x="4263" y="3834"/>
                  </a:lnTo>
                  <a:lnTo>
                    <a:pt x="4263" y="2429"/>
                  </a:lnTo>
                  <a:lnTo>
                    <a:pt x="4978" y="2429"/>
                  </a:lnTo>
                  <a:lnTo>
                    <a:pt x="4978" y="1524"/>
                  </a:lnTo>
                  <a:lnTo>
                    <a:pt x="2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82">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2">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2">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2">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8" name="Google Shape;1078;p82"/>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1079" name="Google Shape;1079;p82"/>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069"/>
                                        </p:tgtEl>
                                        <p:attrNameLst>
                                          <p:attrName>style.visibility</p:attrName>
                                        </p:attrNameLst>
                                      </p:cBhvr>
                                      <p:to>
                                        <p:strVal val="visible"/>
                                      </p:to>
                                    </p:set>
                                    <p:anim calcmode="lin" valueType="num">
                                      <p:cBhvr additive="base">
                                        <p:cTn dur="600"/>
                                        <p:tgtEl>
                                          <p:spTgt spid="10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83"/>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FEATURES SELECTION</a:t>
            </a:r>
            <a:endParaRPr/>
          </a:p>
        </p:txBody>
      </p:sp>
      <p:sp>
        <p:nvSpPr>
          <p:cNvPr id="1085" name="Google Shape;1085;p83"/>
          <p:cNvSpPr/>
          <p:nvPr/>
        </p:nvSpPr>
        <p:spPr>
          <a:xfrm>
            <a:off x="3684425" y="897100"/>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1086" name="Google Shape;1086;p83"/>
          <p:cNvCxnSpPr>
            <a:stCxn id="1085" idx="6"/>
            <a:endCxn id="1087" idx="2"/>
          </p:cNvCxnSpPr>
          <p:nvPr/>
        </p:nvCxnSpPr>
        <p:spPr>
          <a:xfrm>
            <a:off x="4237325" y="1173550"/>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1088" name="Google Shape;1088;p83"/>
          <p:cNvSpPr txBox="1"/>
          <p:nvPr/>
        </p:nvSpPr>
        <p:spPr>
          <a:xfrm>
            <a:off x="816104" y="968200"/>
            <a:ext cx="27993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Instant Bookable</a:t>
            </a:r>
            <a:endParaRPr b="1" sz="2000">
              <a:solidFill>
                <a:schemeClr val="dk1"/>
              </a:solidFill>
              <a:latin typeface="Abhaya Libre"/>
              <a:ea typeface="Abhaya Libre"/>
              <a:cs typeface="Abhaya Libre"/>
              <a:sym typeface="Abhaya Libre"/>
            </a:endParaRPr>
          </a:p>
        </p:txBody>
      </p:sp>
      <p:sp>
        <p:nvSpPr>
          <p:cNvPr id="1087" name="Google Shape;1087;p83"/>
          <p:cNvSpPr/>
          <p:nvPr/>
        </p:nvSpPr>
        <p:spPr>
          <a:xfrm>
            <a:off x="4769539" y="897100"/>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1089" name="Google Shape;1089;p83"/>
          <p:cNvSpPr txBox="1"/>
          <p:nvPr/>
        </p:nvSpPr>
        <p:spPr>
          <a:xfrm>
            <a:off x="265950" y="2206625"/>
            <a:ext cx="2090400" cy="120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2000">
              <a:solidFill>
                <a:schemeClr val="dk1"/>
              </a:solidFill>
              <a:latin typeface="Abhaya Libre"/>
              <a:ea typeface="Abhaya Libre"/>
              <a:cs typeface="Abhaya Libre"/>
              <a:sym typeface="Abhaya Libre"/>
            </a:endParaRPr>
          </a:p>
        </p:txBody>
      </p:sp>
      <p:sp>
        <p:nvSpPr>
          <p:cNvPr id="1090" name="Google Shape;1090;p83"/>
          <p:cNvSpPr txBox="1"/>
          <p:nvPr/>
        </p:nvSpPr>
        <p:spPr>
          <a:xfrm>
            <a:off x="5477997" y="968200"/>
            <a:ext cx="28785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Ho</a:t>
            </a:r>
            <a:r>
              <a:rPr b="1" lang="en" sz="2000">
                <a:solidFill>
                  <a:schemeClr val="dk1"/>
                </a:solidFill>
                <a:latin typeface="Abhaya Libre"/>
                <a:ea typeface="Abhaya Libre"/>
                <a:cs typeface="Abhaya Libre"/>
                <a:sym typeface="Abhaya Libre"/>
              </a:rPr>
              <a:t>st is Superhost</a:t>
            </a:r>
            <a:endParaRPr b="1" sz="2000">
              <a:solidFill>
                <a:schemeClr val="dk1"/>
              </a:solidFill>
              <a:latin typeface="Abhaya Libre"/>
              <a:ea typeface="Abhaya Libre"/>
              <a:cs typeface="Abhaya Libre"/>
              <a:sym typeface="Abhaya Libre"/>
            </a:endParaRPr>
          </a:p>
        </p:txBody>
      </p:sp>
      <p:sp>
        <p:nvSpPr>
          <p:cNvPr id="1091" name="Google Shape;1091;p83"/>
          <p:cNvSpPr/>
          <p:nvPr/>
        </p:nvSpPr>
        <p:spPr>
          <a:xfrm>
            <a:off x="3684425" y="1702606"/>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1092" name="Google Shape;1092;p83"/>
          <p:cNvCxnSpPr>
            <a:stCxn id="1091" idx="6"/>
            <a:endCxn id="1093" idx="2"/>
          </p:cNvCxnSpPr>
          <p:nvPr/>
        </p:nvCxnSpPr>
        <p:spPr>
          <a:xfrm>
            <a:off x="4237325" y="1979056"/>
            <a:ext cx="532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1093" name="Google Shape;1093;p83"/>
          <p:cNvSpPr/>
          <p:nvPr/>
        </p:nvSpPr>
        <p:spPr>
          <a:xfrm>
            <a:off x="4769539" y="1702606"/>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1094" name="Google Shape;1094;p83"/>
          <p:cNvSpPr txBox="1"/>
          <p:nvPr/>
        </p:nvSpPr>
        <p:spPr>
          <a:xfrm>
            <a:off x="941204" y="1773225"/>
            <a:ext cx="26742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Host Identity Verified  </a:t>
            </a:r>
            <a:endParaRPr b="1" sz="2000">
              <a:solidFill>
                <a:schemeClr val="dk1"/>
              </a:solidFill>
              <a:latin typeface="Abhaya Libre"/>
              <a:ea typeface="Abhaya Libre"/>
              <a:cs typeface="Abhaya Libre"/>
              <a:sym typeface="Abhaya Libre"/>
            </a:endParaRPr>
          </a:p>
        </p:txBody>
      </p:sp>
      <p:sp>
        <p:nvSpPr>
          <p:cNvPr id="1095" name="Google Shape;1095;p83"/>
          <p:cNvSpPr txBox="1"/>
          <p:nvPr/>
        </p:nvSpPr>
        <p:spPr>
          <a:xfrm>
            <a:off x="5477997" y="1773225"/>
            <a:ext cx="27222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Room Type/</a:t>
            </a:r>
            <a:r>
              <a:rPr b="1" lang="en" sz="2000">
                <a:solidFill>
                  <a:schemeClr val="dk1"/>
                </a:solidFill>
                <a:latin typeface="Abhaya Libre"/>
                <a:ea typeface="Abhaya Libre"/>
                <a:cs typeface="Abhaya Libre"/>
                <a:sym typeface="Abhaya Libre"/>
              </a:rPr>
              <a:t>Property Type</a:t>
            </a:r>
            <a:endParaRPr b="1" sz="2000">
              <a:solidFill>
                <a:schemeClr val="dk1"/>
              </a:solidFill>
              <a:latin typeface="Abhaya Libre"/>
              <a:ea typeface="Abhaya Libre"/>
              <a:cs typeface="Abhaya Libre"/>
              <a:sym typeface="Abhaya Libre"/>
            </a:endParaRPr>
          </a:p>
        </p:txBody>
      </p:sp>
      <p:cxnSp>
        <p:nvCxnSpPr>
          <p:cNvPr id="1096" name="Google Shape;1096;p83"/>
          <p:cNvCxnSpPr>
            <a:stCxn id="1087" idx="4"/>
            <a:endCxn id="1091" idx="0"/>
          </p:cNvCxnSpPr>
          <p:nvPr/>
        </p:nvCxnSpPr>
        <p:spPr>
          <a:xfrm rot="5400000">
            <a:off x="4377139" y="1033750"/>
            <a:ext cx="252600" cy="1085100"/>
          </a:xfrm>
          <a:prstGeom prst="bentConnector3">
            <a:avLst>
              <a:gd fmla="val 50010" name="adj1"/>
            </a:avLst>
          </a:prstGeom>
          <a:noFill/>
          <a:ln cap="flat" cmpd="sng" w="9525">
            <a:solidFill>
              <a:schemeClr val="dk1"/>
            </a:solidFill>
            <a:prstDash val="solid"/>
            <a:round/>
            <a:headEnd len="med" w="med" type="none"/>
            <a:tailEnd len="med" w="med" type="none"/>
          </a:ln>
        </p:spPr>
      </p:cxnSp>
      <p:cxnSp>
        <p:nvCxnSpPr>
          <p:cNvPr id="1097" name="Google Shape;1097;p83"/>
          <p:cNvCxnSpPr>
            <a:stCxn id="1093" idx="4"/>
            <a:endCxn id="1098" idx="0"/>
          </p:cNvCxnSpPr>
          <p:nvPr/>
        </p:nvCxnSpPr>
        <p:spPr>
          <a:xfrm rot="5400000">
            <a:off x="4375039" y="1841356"/>
            <a:ext cx="256800" cy="1085100"/>
          </a:xfrm>
          <a:prstGeom prst="bentConnector2">
            <a:avLst/>
          </a:prstGeom>
          <a:noFill/>
          <a:ln cap="flat" cmpd="sng" w="9525">
            <a:solidFill>
              <a:schemeClr val="dk1"/>
            </a:solidFill>
            <a:prstDash val="solid"/>
            <a:round/>
            <a:headEnd len="med" w="med" type="none"/>
            <a:tailEnd len="med" w="med" type="none"/>
          </a:ln>
        </p:spPr>
      </p:cxnSp>
      <p:sp>
        <p:nvSpPr>
          <p:cNvPr id="1099" name="Google Shape;1099;p83">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3">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3">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3">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83"/>
          <p:cNvGrpSpPr/>
          <p:nvPr/>
        </p:nvGrpSpPr>
        <p:grpSpPr>
          <a:xfrm>
            <a:off x="3826887" y="1039717"/>
            <a:ext cx="267936" cy="267968"/>
            <a:chOff x="2048273" y="3346286"/>
            <a:chExt cx="316859" cy="316859"/>
          </a:xfrm>
        </p:grpSpPr>
        <p:sp>
          <p:nvSpPr>
            <p:cNvPr id="1104" name="Google Shape;1104;p83"/>
            <p:cNvSpPr/>
            <p:nvPr/>
          </p:nvSpPr>
          <p:spPr>
            <a:xfrm>
              <a:off x="2048273" y="3360809"/>
              <a:ext cx="316859" cy="302337"/>
            </a:xfrm>
            <a:custGeom>
              <a:rect b="b" l="l" r="r" t="t"/>
              <a:pathLst>
                <a:path extrusionOk="0" h="8931" w="9360">
                  <a:moveTo>
                    <a:pt x="5144" y="548"/>
                  </a:moveTo>
                  <a:lnTo>
                    <a:pt x="5144" y="1119"/>
                  </a:lnTo>
                  <a:cubicBezTo>
                    <a:pt x="4977" y="1096"/>
                    <a:pt x="4835" y="1096"/>
                    <a:pt x="4692" y="1096"/>
                  </a:cubicBezTo>
                  <a:cubicBezTo>
                    <a:pt x="4525" y="1096"/>
                    <a:pt x="4382" y="1096"/>
                    <a:pt x="4215" y="1119"/>
                  </a:cubicBezTo>
                  <a:lnTo>
                    <a:pt x="4215" y="548"/>
                  </a:lnTo>
                  <a:close/>
                  <a:moveTo>
                    <a:pt x="4668" y="1643"/>
                  </a:moveTo>
                  <a:cubicBezTo>
                    <a:pt x="6954" y="1643"/>
                    <a:pt x="8812" y="3501"/>
                    <a:pt x="8812" y="5763"/>
                  </a:cubicBezTo>
                  <a:lnTo>
                    <a:pt x="8812" y="6192"/>
                  </a:lnTo>
                  <a:lnTo>
                    <a:pt x="548" y="6192"/>
                  </a:lnTo>
                  <a:lnTo>
                    <a:pt x="548" y="5763"/>
                  </a:lnTo>
                  <a:cubicBezTo>
                    <a:pt x="548" y="3501"/>
                    <a:pt x="2406" y="1643"/>
                    <a:pt x="4668" y="1643"/>
                  </a:cubicBezTo>
                  <a:close/>
                  <a:moveTo>
                    <a:pt x="8264" y="6740"/>
                  </a:moveTo>
                  <a:lnTo>
                    <a:pt x="8264" y="7287"/>
                  </a:lnTo>
                  <a:lnTo>
                    <a:pt x="1096" y="7287"/>
                  </a:lnTo>
                  <a:lnTo>
                    <a:pt x="1096" y="6740"/>
                  </a:lnTo>
                  <a:close/>
                  <a:moveTo>
                    <a:pt x="8812" y="7835"/>
                  </a:moveTo>
                  <a:lnTo>
                    <a:pt x="8812" y="8383"/>
                  </a:lnTo>
                  <a:lnTo>
                    <a:pt x="548" y="8383"/>
                  </a:lnTo>
                  <a:lnTo>
                    <a:pt x="548" y="7835"/>
                  </a:lnTo>
                  <a:close/>
                  <a:moveTo>
                    <a:pt x="3668" y="0"/>
                  </a:moveTo>
                  <a:lnTo>
                    <a:pt x="3668" y="1191"/>
                  </a:lnTo>
                  <a:cubicBezTo>
                    <a:pt x="2810" y="1381"/>
                    <a:pt x="2024" y="1810"/>
                    <a:pt x="1381" y="2453"/>
                  </a:cubicBezTo>
                  <a:cubicBezTo>
                    <a:pt x="500" y="3334"/>
                    <a:pt x="0" y="4525"/>
                    <a:pt x="0" y="5763"/>
                  </a:cubicBezTo>
                  <a:lnTo>
                    <a:pt x="0" y="6740"/>
                  </a:lnTo>
                  <a:lnTo>
                    <a:pt x="548" y="6740"/>
                  </a:lnTo>
                  <a:lnTo>
                    <a:pt x="548" y="7287"/>
                  </a:lnTo>
                  <a:lnTo>
                    <a:pt x="0" y="7287"/>
                  </a:lnTo>
                  <a:lnTo>
                    <a:pt x="0" y="8930"/>
                  </a:lnTo>
                  <a:lnTo>
                    <a:pt x="9359" y="8930"/>
                  </a:lnTo>
                  <a:lnTo>
                    <a:pt x="9359" y="7287"/>
                  </a:lnTo>
                  <a:lnTo>
                    <a:pt x="8812" y="7287"/>
                  </a:lnTo>
                  <a:lnTo>
                    <a:pt x="8812" y="6740"/>
                  </a:lnTo>
                  <a:lnTo>
                    <a:pt x="9359" y="6740"/>
                  </a:lnTo>
                  <a:lnTo>
                    <a:pt x="9359" y="5763"/>
                  </a:lnTo>
                  <a:cubicBezTo>
                    <a:pt x="9359" y="4525"/>
                    <a:pt x="8859" y="3334"/>
                    <a:pt x="7978" y="2453"/>
                  </a:cubicBezTo>
                  <a:cubicBezTo>
                    <a:pt x="7335" y="1810"/>
                    <a:pt x="6549" y="1381"/>
                    <a:pt x="5692" y="1191"/>
                  </a:cubicBezTo>
                  <a:lnTo>
                    <a:pt x="5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3"/>
            <p:cNvSpPr/>
            <p:nvPr/>
          </p:nvSpPr>
          <p:spPr>
            <a:xfrm>
              <a:off x="2299797" y="3346286"/>
              <a:ext cx="65335" cy="65335"/>
            </a:xfrm>
            <a:custGeom>
              <a:rect b="b" l="l" r="r" t="t"/>
              <a:pathLst>
                <a:path extrusionOk="0" h="1930" w="1930">
                  <a:moveTo>
                    <a:pt x="0" y="0"/>
                  </a:moveTo>
                  <a:lnTo>
                    <a:pt x="0" y="548"/>
                  </a:lnTo>
                  <a:cubicBezTo>
                    <a:pt x="762" y="548"/>
                    <a:pt x="1382" y="1167"/>
                    <a:pt x="1382" y="1929"/>
                  </a:cubicBezTo>
                  <a:lnTo>
                    <a:pt x="1929" y="1929"/>
                  </a:lnTo>
                  <a:cubicBezTo>
                    <a:pt x="1929" y="858"/>
                    <a:pt x="1072"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3"/>
            <p:cNvSpPr/>
            <p:nvPr/>
          </p:nvSpPr>
          <p:spPr>
            <a:xfrm>
              <a:off x="2299797" y="3383354"/>
              <a:ext cx="28233" cy="28267"/>
            </a:xfrm>
            <a:custGeom>
              <a:rect b="b" l="l" r="r" t="t"/>
              <a:pathLst>
                <a:path extrusionOk="0" h="835" w="834">
                  <a:moveTo>
                    <a:pt x="0" y="1"/>
                  </a:moveTo>
                  <a:lnTo>
                    <a:pt x="0" y="549"/>
                  </a:lnTo>
                  <a:cubicBezTo>
                    <a:pt x="167" y="549"/>
                    <a:pt x="286" y="668"/>
                    <a:pt x="286" y="834"/>
                  </a:cubicBezTo>
                  <a:lnTo>
                    <a:pt x="834" y="834"/>
                  </a:lnTo>
                  <a:cubicBezTo>
                    <a:pt x="834" y="382"/>
                    <a:pt x="453"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3"/>
            <p:cNvSpPr/>
            <p:nvPr/>
          </p:nvSpPr>
          <p:spPr>
            <a:xfrm>
              <a:off x="2048273" y="3346286"/>
              <a:ext cx="65335" cy="65335"/>
            </a:xfrm>
            <a:custGeom>
              <a:rect b="b" l="l" r="r" t="t"/>
              <a:pathLst>
                <a:path extrusionOk="0" h="1930" w="1930">
                  <a:moveTo>
                    <a:pt x="1929" y="0"/>
                  </a:moveTo>
                  <a:cubicBezTo>
                    <a:pt x="858" y="0"/>
                    <a:pt x="0" y="858"/>
                    <a:pt x="0" y="1929"/>
                  </a:cubicBezTo>
                  <a:lnTo>
                    <a:pt x="548" y="1929"/>
                  </a:lnTo>
                  <a:cubicBezTo>
                    <a:pt x="548" y="1167"/>
                    <a:pt x="1167" y="548"/>
                    <a:pt x="1929" y="548"/>
                  </a:cubicBezTo>
                  <a:lnTo>
                    <a:pt x="19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3"/>
            <p:cNvSpPr/>
            <p:nvPr/>
          </p:nvSpPr>
          <p:spPr>
            <a:xfrm>
              <a:off x="2085341" y="3383354"/>
              <a:ext cx="28267" cy="28267"/>
            </a:xfrm>
            <a:custGeom>
              <a:rect b="b" l="l" r="r" t="t"/>
              <a:pathLst>
                <a:path extrusionOk="0" h="835" w="835">
                  <a:moveTo>
                    <a:pt x="834" y="1"/>
                  </a:moveTo>
                  <a:cubicBezTo>
                    <a:pt x="382" y="1"/>
                    <a:pt x="1" y="382"/>
                    <a:pt x="1" y="834"/>
                  </a:cubicBezTo>
                  <a:lnTo>
                    <a:pt x="548" y="834"/>
                  </a:lnTo>
                  <a:cubicBezTo>
                    <a:pt x="548" y="668"/>
                    <a:pt x="668" y="549"/>
                    <a:pt x="834" y="549"/>
                  </a:cubicBezTo>
                  <a:lnTo>
                    <a:pt x="8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83"/>
          <p:cNvGrpSpPr/>
          <p:nvPr/>
        </p:nvGrpSpPr>
        <p:grpSpPr>
          <a:xfrm>
            <a:off x="3833557" y="1821036"/>
            <a:ext cx="261240" cy="316047"/>
            <a:chOff x="4114494" y="3346286"/>
            <a:chExt cx="261240" cy="316047"/>
          </a:xfrm>
        </p:grpSpPr>
        <p:sp>
          <p:nvSpPr>
            <p:cNvPr id="1110" name="Google Shape;1110;p83"/>
            <p:cNvSpPr/>
            <p:nvPr/>
          </p:nvSpPr>
          <p:spPr>
            <a:xfrm>
              <a:off x="4114494" y="3346286"/>
              <a:ext cx="261240" cy="316047"/>
            </a:xfrm>
            <a:custGeom>
              <a:rect b="b" l="l" r="r" t="t"/>
              <a:pathLst>
                <a:path extrusionOk="0" h="9336" w="7717">
                  <a:moveTo>
                    <a:pt x="5502" y="548"/>
                  </a:moveTo>
                  <a:lnTo>
                    <a:pt x="5502" y="1096"/>
                  </a:lnTo>
                  <a:lnTo>
                    <a:pt x="2216" y="1096"/>
                  </a:lnTo>
                  <a:lnTo>
                    <a:pt x="2216" y="548"/>
                  </a:lnTo>
                  <a:close/>
                  <a:moveTo>
                    <a:pt x="5502" y="1644"/>
                  </a:moveTo>
                  <a:lnTo>
                    <a:pt x="5502" y="1929"/>
                  </a:lnTo>
                  <a:cubicBezTo>
                    <a:pt x="5502" y="2382"/>
                    <a:pt x="5145" y="2763"/>
                    <a:pt x="4692" y="2763"/>
                  </a:cubicBezTo>
                  <a:lnTo>
                    <a:pt x="3049" y="2763"/>
                  </a:lnTo>
                  <a:cubicBezTo>
                    <a:pt x="2597" y="2763"/>
                    <a:pt x="2216" y="2382"/>
                    <a:pt x="2216" y="1929"/>
                  </a:cubicBezTo>
                  <a:lnTo>
                    <a:pt x="2216" y="1644"/>
                  </a:lnTo>
                  <a:close/>
                  <a:moveTo>
                    <a:pt x="5502" y="3025"/>
                  </a:moveTo>
                  <a:lnTo>
                    <a:pt x="5502" y="3692"/>
                  </a:lnTo>
                  <a:cubicBezTo>
                    <a:pt x="5502" y="4597"/>
                    <a:pt x="4764" y="5335"/>
                    <a:pt x="3859" y="5335"/>
                  </a:cubicBezTo>
                  <a:cubicBezTo>
                    <a:pt x="3430" y="5335"/>
                    <a:pt x="3001" y="5168"/>
                    <a:pt x="2692" y="4859"/>
                  </a:cubicBezTo>
                  <a:cubicBezTo>
                    <a:pt x="2382" y="4549"/>
                    <a:pt x="2216" y="4144"/>
                    <a:pt x="2216" y="3692"/>
                  </a:cubicBezTo>
                  <a:lnTo>
                    <a:pt x="2216" y="3025"/>
                  </a:lnTo>
                  <a:cubicBezTo>
                    <a:pt x="2454" y="3192"/>
                    <a:pt x="2739" y="3311"/>
                    <a:pt x="3049" y="3311"/>
                  </a:cubicBezTo>
                  <a:lnTo>
                    <a:pt x="4692" y="3311"/>
                  </a:lnTo>
                  <a:cubicBezTo>
                    <a:pt x="4978" y="3311"/>
                    <a:pt x="5264" y="3192"/>
                    <a:pt x="5502" y="3025"/>
                  </a:cubicBezTo>
                  <a:close/>
                  <a:moveTo>
                    <a:pt x="4478" y="5811"/>
                  </a:moveTo>
                  <a:lnTo>
                    <a:pt x="4478" y="6430"/>
                  </a:lnTo>
                  <a:lnTo>
                    <a:pt x="3240" y="6430"/>
                  </a:lnTo>
                  <a:lnTo>
                    <a:pt x="3240" y="5811"/>
                  </a:lnTo>
                  <a:cubicBezTo>
                    <a:pt x="3454" y="5859"/>
                    <a:pt x="3644" y="5883"/>
                    <a:pt x="3859" y="5883"/>
                  </a:cubicBezTo>
                  <a:cubicBezTo>
                    <a:pt x="4073" y="5883"/>
                    <a:pt x="4287" y="5859"/>
                    <a:pt x="4478" y="5811"/>
                  </a:cubicBezTo>
                  <a:close/>
                  <a:moveTo>
                    <a:pt x="3597" y="6978"/>
                  </a:moveTo>
                  <a:lnTo>
                    <a:pt x="3597" y="8788"/>
                  </a:lnTo>
                  <a:lnTo>
                    <a:pt x="549" y="8788"/>
                  </a:lnTo>
                  <a:lnTo>
                    <a:pt x="549" y="8359"/>
                  </a:lnTo>
                  <a:cubicBezTo>
                    <a:pt x="549" y="7597"/>
                    <a:pt x="1168" y="6978"/>
                    <a:pt x="1930" y="6978"/>
                  </a:cubicBezTo>
                  <a:close/>
                  <a:moveTo>
                    <a:pt x="5788" y="6978"/>
                  </a:moveTo>
                  <a:cubicBezTo>
                    <a:pt x="6550" y="6978"/>
                    <a:pt x="7169" y="7597"/>
                    <a:pt x="7169" y="8359"/>
                  </a:cubicBezTo>
                  <a:lnTo>
                    <a:pt x="7169" y="8812"/>
                  </a:lnTo>
                  <a:lnTo>
                    <a:pt x="4145" y="8812"/>
                  </a:lnTo>
                  <a:lnTo>
                    <a:pt x="4145" y="6978"/>
                  </a:lnTo>
                  <a:close/>
                  <a:moveTo>
                    <a:pt x="1668" y="0"/>
                  </a:moveTo>
                  <a:lnTo>
                    <a:pt x="1668" y="3692"/>
                  </a:lnTo>
                  <a:cubicBezTo>
                    <a:pt x="1668" y="4287"/>
                    <a:pt x="1906" y="4835"/>
                    <a:pt x="2311" y="5240"/>
                  </a:cubicBezTo>
                  <a:cubicBezTo>
                    <a:pt x="2430" y="5359"/>
                    <a:pt x="2573" y="5478"/>
                    <a:pt x="2692" y="5549"/>
                  </a:cubicBezTo>
                  <a:lnTo>
                    <a:pt x="2692" y="6430"/>
                  </a:lnTo>
                  <a:lnTo>
                    <a:pt x="1930" y="6430"/>
                  </a:lnTo>
                  <a:cubicBezTo>
                    <a:pt x="882" y="6430"/>
                    <a:pt x="1" y="7288"/>
                    <a:pt x="1" y="8359"/>
                  </a:cubicBezTo>
                  <a:lnTo>
                    <a:pt x="1" y="9336"/>
                  </a:lnTo>
                  <a:lnTo>
                    <a:pt x="7717" y="9336"/>
                  </a:lnTo>
                  <a:lnTo>
                    <a:pt x="7717" y="8359"/>
                  </a:lnTo>
                  <a:cubicBezTo>
                    <a:pt x="7717" y="7288"/>
                    <a:pt x="6859" y="6430"/>
                    <a:pt x="5788" y="6430"/>
                  </a:cubicBezTo>
                  <a:lnTo>
                    <a:pt x="5026" y="6430"/>
                  </a:lnTo>
                  <a:lnTo>
                    <a:pt x="5026" y="5549"/>
                  </a:lnTo>
                  <a:cubicBezTo>
                    <a:pt x="5645" y="5168"/>
                    <a:pt x="6050" y="4478"/>
                    <a:pt x="6050" y="3692"/>
                  </a:cubicBezTo>
                  <a:lnTo>
                    <a:pt x="60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3"/>
            <p:cNvSpPr/>
            <p:nvPr/>
          </p:nvSpPr>
          <p:spPr>
            <a:xfrm>
              <a:off x="4226546" y="3486571"/>
              <a:ext cx="37136" cy="18551"/>
            </a:xfrm>
            <a:custGeom>
              <a:rect b="b" l="l" r="r" t="t"/>
              <a:pathLst>
                <a:path extrusionOk="0" h="548" w="1097">
                  <a:moveTo>
                    <a:pt x="1" y="0"/>
                  </a:moveTo>
                  <a:lnTo>
                    <a:pt x="1" y="548"/>
                  </a:lnTo>
                  <a:lnTo>
                    <a:pt x="1096" y="548"/>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3"/>
            <p:cNvSpPr/>
            <p:nvPr/>
          </p:nvSpPr>
          <p:spPr>
            <a:xfrm>
              <a:off x="4198347" y="3604276"/>
              <a:ext cx="18585" cy="18551"/>
            </a:xfrm>
            <a:custGeom>
              <a:rect b="b" l="l" r="r" t="t"/>
              <a:pathLst>
                <a:path extrusionOk="0" h="548" w="549">
                  <a:moveTo>
                    <a:pt x="0" y="0"/>
                  </a:moveTo>
                  <a:lnTo>
                    <a:pt x="0" y="548"/>
                  </a:lnTo>
                  <a:lnTo>
                    <a:pt x="548" y="548"/>
                  </a:lnTo>
                  <a:lnTo>
                    <a:pt x="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3"/>
            <p:cNvSpPr/>
            <p:nvPr/>
          </p:nvSpPr>
          <p:spPr>
            <a:xfrm>
              <a:off x="4272518" y="3604276"/>
              <a:ext cx="18585" cy="18551"/>
            </a:xfrm>
            <a:custGeom>
              <a:rect b="b" l="l" r="r" t="t"/>
              <a:pathLst>
                <a:path extrusionOk="0" h="548" w="549">
                  <a:moveTo>
                    <a:pt x="0" y="0"/>
                  </a:moveTo>
                  <a:lnTo>
                    <a:pt x="0" y="548"/>
                  </a:lnTo>
                  <a:lnTo>
                    <a:pt x="548" y="548"/>
                  </a:lnTo>
                  <a:lnTo>
                    <a:pt x="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83"/>
          <p:cNvGrpSpPr/>
          <p:nvPr/>
        </p:nvGrpSpPr>
        <p:grpSpPr>
          <a:xfrm>
            <a:off x="4895088" y="981643"/>
            <a:ext cx="301161" cy="339535"/>
            <a:chOff x="3299850" y="238575"/>
            <a:chExt cx="427725" cy="482225"/>
          </a:xfrm>
        </p:grpSpPr>
        <p:sp>
          <p:nvSpPr>
            <p:cNvPr id="1115" name="Google Shape;1115;p83"/>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6" name="Google Shape;1116;p83"/>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7" name="Google Shape;1117;p83"/>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8" name="Google Shape;1118;p83"/>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9" name="Google Shape;1119;p83"/>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20" name="Google Shape;1120;p83"/>
          <p:cNvGrpSpPr/>
          <p:nvPr/>
        </p:nvGrpSpPr>
        <p:grpSpPr>
          <a:xfrm>
            <a:off x="4912045" y="1821035"/>
            <a:ext cx="316859" cy="316047"/>
            <a:chOff x="3373632" y="2711822"/>
            <a:chExt cx="316859" cy="316047"/>
          </a:xfrm>
        </p:grpSpPr>
        <p:sp>
          <p:nvSpPr>
            <p:cNvPr id="1121" name="Google Shape;1121;p83"/>
            <p:cNvSpPr/>
            <p:nvPr/>
          </p:nvSpPr>
          <p:spPr>
            <a:xfrm>
              <a:off x="3373632" y="2711822"/>
              <a:ext cx="316859" cy="316047"/>
            </a:xfrm>
            <a:custGeom>
              <a:rect b="b" l="l" r="r" t="t"/>
              <a:pathLst>
                <a:path extrusionOk="0" h="9336" w="9360">
                  <a:moveTo>
                    <a:pt x="4882" y="548"/>
                  </a:moveTo>
                  <a:lnTo>
                    <a:pt x="6025" y="1572"/>
                  </a:lnTo>
                  <a:lnTo>
                    <a:pt x="6025" y="2715"/>
                  </a:lnTo>
                  <a:lnTo>
                    <a:pt x="4882" y="3763"/>
                  </a:lnTo>
                  <a:lnTo>
                    <a:pt x="548" y="3763"/>
                  </a:lnTo>
                  <a:lnTo>
                    <a:pt x="548" y="548"/>
                  </a:lnTo>
                  <a:close/>
                  <a:moveTo>
                    <a:pt x="7430" y="7145"/>
                  </a:moveTo>
                  <a:cubicBezTo>
                    <a:pt x="7597" y="7145"/>
                    <a:pt x="7716" y="7264"/>
                    <a:pt x="7716" y="7431"/>
                  </a:cubicBezTo>
                  <a:cubicBezTo>
                    <a:pt x="7716" y="7573"/>
                    <a:pt x="7597" y="7693"/>
                    <a:pt x="7430" y="7693"/>
                  </a:cubicBezTo>
                  <a:cubicBezTo>
                    <a:pt x="7287" y="7693"/>
                    <a:pt x="7168" y="7573"/>
                    <a:pt x="7168" y="7431"/>
                  </a:cubicBezTo>
                  <a:cubicBezTo>
                    <a:pt x="7168" y="7264"/>
                    <a:pt x="7287" y="7145"/>
                    <a:pt x="7430" y="7145"/>
                  </a:cubicBezTo>
                  <a:close/>
                  <a:moveTo>
                    <a:pt x="7716" y="6073"/>
                  </a:moveTo>
                  <a:cubicBezTo>
                    <a:pt x="8335" y="6216"/>
                    <a:pt x="8812" y="6764"/>
                    <a:pt x="8812" y="7431"/>
                  </a:cubicBezTo>
                  <a:cubicBezTo>
                    <a:pt x="8812" y="8169"/>
                    <a:pt x="8192" y="8788"/>
                    <a:pt x="7430" y="8788"/>
                  </a:cubicBezTo>
                  <a:cubicBezTo>
                    <a:pt x="6883" y="8788"/>
                    <a:pt x="6359" y="8431"/>
                    <a:pt x="6168" y="7907"/>
                  </a:cubicBezTo>
                  <a:lnTo>
                    <a:pt x="6097" y="7740"/>
                  </a:lnTo>
                  <a:lnTo>
                    <a:pt x="548" y="7740"/>
                  </a:lnTo>
                  <a:lnTo>
                    <a:pt x="548" y="6097"/>
                  </a:lnTo>
                  <a:lnTo>
                    <a:pt x="1096" y="6097"/>
                  </a:lnTo>
                  <a:lnTo>
                    <a:pt x="1096" y="7192"/>
                  </a:lnTo>
                  <a:lnTo>
                    <a:pt x="1643" y="7192"/>
                  </a:lnTo>
                  <a:lnTo>
                    <a:pt x="1643" y="6097"/>
                  </a:lnTo>
                  <a:lnTo>
                    <a:pt x="2191" y="6097"/>
                  </a:lnTo>
                  <a:lnTo>
                    <a:pt x="2191" y="7192"/>
                  </a:lnTo>
                  <a:lnTo>
                    <a:pt x="6073" y="7192"/>
                  </a:lnTo>
                  <a:lnTo>
                    <a:pt x="6144" y="7002"/>
                  </a:lnTo>
                  <a:cubicBezTo>
                    <a:pt x="6287" y="6526"/>
                    <a:pt x="6692" y="6168"/>
                    <a:pt x="7168" y="6073"/>
                  </a:cubicBezTo>
                  <a:lnTo>
                    <a:pt x="7168" y="6645"/>
                  </a:lnTo>
                  <a:cubicBezTo>
                    <a:pt x="6835" y="6764"/>
                    <a:pt x="6621" y="7073"/>
                    <a:pt x="6621" y="7431"/>
                  </a:cubicBezTo>
                  <a:cubicBezTo>
                    <a:pt x="6621" y="7883"/>
                    <a:pt x="6978" y="8240"/>
                    <a:pt x="7430" y="8240"/>
                  </a:cubicBezTo>
                  <a:cubicBezTo>
                    <a:pt x="7883" y="8240"/>
                    <a:pt x="8264" y="7883"/>
                    <a:pt x="8264" y="7431"/>
                  </a:cubicBezTo>
                  <a:cubicBezTo>
                    <a:pt x="8264" y="7073"/>
                    <a:pt x="8026" y="6764"/>
                    <a:pt x="7716" y="6645"/>
                  </a:cubicBezTo>
                  <a:lnTo>
                    <a:pt x="7716" y="6073"/>
                  </a:lnTo>
                  <a:close/>
                  <a:moveTo>
                    <a:pt x="0" y="1"/>
                  </a:moveTo>
                  <a:lnTo>
                    <a:pt x="0" y="4311"/>
                  </a:lnTo>
                  <a:lnTo>
                    <a:pt x="5073" y="4311"/>
                  </a:lnTo>
                  <a:lnTo>
                    <a:pt x="6573" y="2953"/>
                  </a:lnTo>
                  <a:lnTo>
                    <a:pt x="6573" y="2430"/>
                  </a:lnTo>
                  <a:lnTo>
                    <a:pt x="6883" y="2430"/>
                  </a:lnTo>
                  <a:cubicBezTo>
                    <a:pt x="7049" y="2430"/>
                    <a:pt x="7168" y="2549"/>
                    <a:pt x="7168" y="2692"/>
                  </a:cubicBezTo>
                  <a:lnTo>
                    <a:pt x="7168" y="5525"/>
                  </a:lnTo>
                  <a:cubicBezTo>
                    <a:pt x="6525" y="5621"/>
                    <a:pt x="5954" y="6026"/>
                    <a:pt x="5692" y="6621"/>
                  </a:cubicBezTo>
                  <a:lnTo>
                    <a:pt x="2739" y="6621"/>
                  </a:lnTo>
                  <a:lnTo>
                    <a:pt x="2739" y="5525"/>
                  </a:lnTo>
                  <a:lnTo>
                    <a:pt x="0" y="5525"/>
                  </a:lnTo>
                  <a:lnTo>
                    <a:pt x="0" y="8264"/>
                  </a:lnTo>
                  <a:lnTo>
                    <a:pt x="5716" y="8264"/>
                  </a:lnTo>
                  <a:cubicBezTo>
                    <a:pt x="5859" y="8550"/>
                    <a:pt x="6073" y="8812"/>
                    <a:pt x="6335" y="8979"/>
                  </a:cubicBezTo>
                  <a:cubicBezTo>
                    <a:pt x="6668" y="9217"/>
                    <a:pt x="7049" y="9336"/>
                    <a:pt x="7430" y="9336"/>
                  </a:cubicBezTo>
                  <a:cubicBezTo>
                    <a:pt x="8502" y="9336"/>
                    <a:pt x="9359" y="8478"/>
                    <a:pt x="9359" y="7407"/>
                  </a:cubicBezTo>
                  <a:cubicBezTo>
                    <a:pt x="9359" y="6454"/>
                    <a:pt x="8645" y="5645"/>
                    <a:pt x="7716" y="5525"/>
                  </a:cubicBezTo>
                  <a:lnTo>
                    <a:pt x="7716" y="2692"/>
                  </a:lnTo>
                  <a:cubicBezTo>
                    <a:pt x="7716" y="2239"/>
                    <a:pt x="7335" y="1882"/>
                    <a:pt x="6883" y="1882"/>
                  </a:cubicBezTo>
                  <a:lnTo>
                    <a:pt x="6573" y="1882"/>
                  </a:lnTo>
                  <a:lnTo>
                    <a:pt x="6573" y="1334"/>
                  </a:lnTo>
                  <a:lnTo>
                    <a:pt x="50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3"/>
            <p:cNvSpPr/>
            <p:nvPr/>
          </p:nvSpPr>
          <p:spPr>
            <a:xfrm>
              <a:off x="3429252" y="2749703"/>
              <a:ext cx="66960" cy="70176"/>
            </a:xfrm>
            <a:custGeom>
              <a:rect b="b" l="l" r="r" t="t"/>
              <a:pathLst>
                <a:path extrusionOk="0" h="2073" w="1978">
                  <a:moveTo>
                    <a:pt x="0" y="1"/>
                  </a:moveTo>
                  <a:lnTo>
                    <a:pt x="0" y="2073"/>
                  </a:lnTo>
                  <a:lnTo>
                    <a:pt x="548" y="2073"/>
                  </a:lnTo>
                  <a:lnTo>
                    <a:pt x="548" y="1311"/>
                  </a:lnTo>
                  <a:lnTo>
                    <a:pt x="1429" y="1311"/>
                  </a:lnTo>
                  <a:lnTo>
                    <a:pt x="1429" y="2073"/>
                  </a:lnTo>
                  <a:lnTo>
                    <a:pt x="1977" y="2073"/>
                  </a:lnTo>
                  <a:lnTo>
                    <a:pt x="1977" y="1"/>
                  </a:lnTo>
                  <a:lnTo>
                    <a:pt x="1429" y="1"/>
                  </a:lnTo>
                  <a:lnTo>
                    <a:pt x="1429" y="763"/>
                  </a:lnTo>
                  <a:lnTo>
                    <a:pt x="548" y="763"/>
                  </a:lnTo>
                  <a:lnTo>
                    <a:pt x="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3"/>
            <p:cNvSpPr/>
            <p:nvPr/>
          </p:nvSpPr>
          <p:spPr>
            <a:xfrm>
              <a:off x="3540491" y="2775499"/>
              <a:ext cx="18585" cy="18585"/>
            </a:xfrm>
            <a:custGeom>
              <a:rect b="b" l="l" r="r" t="t"/>
              <a:pathLst>
                <a:path extrusionOk="0" h="549" w="549">
                  <a:moveTo>
                    <a:pt x="1" y="1"/>
                  </a:moveTo>
                  <a:lnTo>
                    <a:pt x="1" y="549"/>
                  </a:lnTo>
                  <a:lnTo>
                    <a:pt x="549" y="549"/>
                  </a:lnTo>
                  <a:lnTo>
                    <a:pt x="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83"/>
          <p:cNvSpPr/>
          <p:nvPr/>
        </p:nvSpPr>
        <p:spPr>
          <a:xfrm>
            <a:off x="3117725" y="3222350"/>
            <a:ext cx="1651800" cy="1292400"/>
          </a:xfrm>
          <a:prstGeom prst="flowChartAlternateProcess">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Nanum Gothic"/>
                <a:ea typeface="Nanum Gothic"/>
                <a:cs typeface="Nanum Gothic"/>
                <a:sym typeface="Nanum Gothic"/>
              </a:rPr>
              <a:t>Host Response Time</a:t>
            </a:r>
            <a:endParaRPr b="1">
              <a:solidFill>
                <a:schemeClr val="dk2"/>
              </a:solidFill>
              <a:latin typeface="Nanum Gothic"/>
              <a:ea typeface="Nanum Gothic"/>
              <a:cs typeface="Nanum Gothic"/>
              <a:sym typeface="Nanum Gothic"/>
            </a:endParaRPr>
          </a:p>
        </p:txBody>
      </p:sp>
      <p:cxnSp>
        <p:nvCxnSpPr>
          <p:cNvPr id="1125" name="Google Shape;1125;p83"/>
          <p:cNvCxnSpPr>
            <a:endCxn id="1124" idx="0"/>
          </p:cNvCxnSpPr>
          <p:nvPr/>
        </p:nvCxnSpPr>
        <p:spPr>
          <a:xfrm flipH="1">
            <a:off x="3943625" y="2517650"/>
            <a:ext cx="3600" cy="704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84"/>
          <p:cNvSpPr txBox="1"/>
          <p:nvPr>
            <p:ph type="title"/>
          </p:nvPr>
        </p:nvSpPr>
        <p:spPr>
          <a:xfrm>
            <a:off x="649025" y="195900"/>
            <a:ext cx="7689000" cy="39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Classification Trees</a:t>
            </a:r>
            <a:endParaRPr/>
          </a:p>
          <a:p>
            <a:pPr indent="0" lvl="0" marL="0" rtl="0" algn="l">
              <a:spcBef>
                <a:spcPts val="0"/>
              </a:spcBef>
              <a:spcAft>
                <a:spcPts val="0"/>
              </a:spcAft>
              <a:buNone/>
            </a:pPr>
            <a:r>
              <a:t/>
            </a:r>
            <a:endParaRPr/>
          </a:p>
        </p:txBody>
      </p:sp>
      <p:sp>
        <p:nvSpPr>
          <p:cNvPr id="1131" name="Google Shape;1131;p84"/>
          <p:cNvSpPr txBox="1"/>
          <p:nvPr>
            <p:ph idx="3" type="body"/>
          </p:nvPr>
        </p:nvSpPr>
        <p:spPr>
          <a:xfrm>
            <a:off x="182400" y="3217600"/>
            <a:ext cx="8897700" cy="16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Insights</a:t>
            </a:r>
            <a:r>
              <a:rPr b="1" lang="en"/>
              <a:t>:</a:t>
            </a:r>
            <a:endParaRPr b="1"/>
          </a:p>
          <a:p>
            <a:pPr indent="-317500" lvl="0" marL="457200" rtl="0" algn="l">
              <a:spcBef>
                <a:spcPts val="1000"/>
              </a:spcBef>
              <a:spcAft>
                <a:spcPts val="0"/>
              </a:spcAft>
              <a:buSzPts val="1400"/>
              <a:buChar char="●"/>
            </a:pPr>
            <a:r>
              <a:rPr lang="en"/>
              <a:t>Identified optimal (cp) value (0.0076 through cross-validation.</a:t>
            </a:r>
            <a:endParaRPr/>
          </a:p>
          <a:p>
            <a:pPr indent="-317500" lvl="0" marL="457200" rtl="0" algn="l">
              <a:spcBef>
                <a:spcPts val="0"/>
              </a:spcBef>
              <a:spcAft>
                <a:spcPts val="0"/>
              </a:spcAft>
              <a:buSzPts val="1400"/>
              <a:buChar char="●"/>
            </a:pPr>
            <a:r>
              <a:rPr lang="en"/>
              <a:t>Strong performance in predicting quick responses ("within an hour").</a:t>
            </a:r>
            <a:endParaRPr/>
          </a:p>
          <a:p>
            <a:pPr indent="-317500" lvl="0" marL="457200" rtl="0" algn="l">
              <a:spcBef>
                <a:spcPts val="0"/>
              </a:spcBef>
              <a:spcAft>
                <a:spcPts val="0"/>
              </a:spcAft>
              <a:buSzPts val="1400"/>
              <a:buChar char="●"/>
            </a:pPr>
            <a:r>
              <a:rPr lang="en"/>
              <a:t>Struggled with predicting less common response times ("a few days or more").</a:t>
            </a:r>
            <a:endParaRPr/>
          </a:p>
          <a:p>
            <a:pPr indent="-317500" lvl="0" marL="457200" rtl="0" algn="l">
              <a:spcBef>
                <a:spcPts val="0"/>
              </a:spcBef>
              <a:spcAft>
                <a:spcPts val="1000"/>
              </a:spcAft>
              <a:buSzPts val="1400"/>
              <a:buChar char="●"/>
            </a:pPr>
            <a:r>
              <a:rPr lang="en"/>
              <a:t>Understanding factors impacting response time can help Airbnb identify areas for improvement on the platform to encourage faster responses.</a:t>
            </a:r>
            <a:endParaRPr/>
          </a:p>
        </p:txBody>
      </p:sp>
      <p:pic>
        <p:nvPicPr>
          <p:cNvPr id="1132" name="Google Shape;1132;p84"/>
          <p:cNvPicPr preferRelativeResize="0"/>
          <p:nvPr/>
        </p:nvPicPr>
        <p:blipFill>
          <a:blip r:embed="rId3">
            <a:alphaModFix/>
          </a:blip>
          <a:stretch>
            <a:fillRect/>
          </a:stretch>
        </p:blipFill>
        <p:spPr>
          <a:xfrm>
            <a:off x="1365298" y="644075"/>
            <a:ext cx="5480102" cy="25203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6" name="Shape 1136"/>
        <p:cNvGrpSpPr/>
        <p:nvPr/>
      </p:nvGrpSpPr>
      <p:grpSpPr>
        <a:xfrm>
          <a:off x="0" y="0"/>
          <a:ext cx="0" cy="0"/>
          <a:chOff x="0" y="0"/>
          <a:chExt cx="0" cy="0"/>
        </a:xfrm>
      </p:grpSpPr>
      <p:sp>
        <p:nvSpPr>
          <p:cNvPr id="1137" name="Google Shape;1137;p85"/>
          <p:cNvSpPr txBox="1"/>
          <p:nvPr>
            <p:ph type="title"/>
          </p:nvPr>
        </p:nvSpPr>
        <p:spPr>
          <a:xfrm>
            <a:off x="5147875" y="718575"/>
            <a:ext cx="4060500" cy="7341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CLUSTERING</a:t>
            </a:r>
            <a:endParaRPr/>
          </a:p>
        </p:txBody>
      </p:sp>
      <p:sp>
        <p:nvSpPr>
          <p:cNvPr id="1138" name="Google Shape;1138;p85"/>
          <p:cNvSpPr txBox="1"/>
          <p:nvPr>
            <p:ph idx="2" type="title"/>
          </p:nvPr>
        </p:nvSpPr>
        <p:spPr>
          <a:xfrm>
            <a:off x="3600175" y="538275"/>
            <a:ext cx="1548000" cy="91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·07·</a:t>
            </a:r>
            <a:endParaRPr/>
          </a:p>
        </p:txBody>
      </p:sp>
      <p:cxnSp>
        <p:nvCxnSpPr>
          <p:cNvPr id="1139" name="Google Shape;1139;p85"/>
          <p:cNvCxnSpPr>
            <a:stCxn id="1140" idx="1"/>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141" name="Google Shape;1141;p85"/>
          <p:cNvCxnSpPr>
            <a:stCxn id="1142" idx="3"/>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143" name="Google Shape;1143;p85">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5">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5">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5">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86"/>
          <p:cNvSpPr txBox="1"/>
          <p:nvPr>
            <p:ph type="title"/>
          </p:nvPr>
        </p:nvSpPr>
        <p:spPr>
          <a:xfrm>
            <a:off x="298150" y="395650"/>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Kmeans Cluster</a:t>
            </a:r>
            <a:r>
              <a:rPr lang="en"/>
              <a:t>ing</a:t>
            </a:r>
            <a:endParaRPr/>
          </a:p>
        </p:txBody>
      </p:sp>
      <p:grpSp>
        <p:nvGrpSpPr>
          <p:cNvPr id="1152" name="Google Shape;1152;p86"/>
          <p:cNvGrpSpPr/>
          <p:nvPr/>
        </p:nvGrpSpPr>
        <p:grpSpPr>
          <a:xfrm>
            <a:off x="829487" y="3993265"/>
            <a:ext cx="563790" cy="110924"/>
            <a:chOff x="912891" y="3985001"/>
            <a:chExt cx="385050" cy="75753"/>
          </a:xfrm>
        </p:grpSpPr>
        <p:sp>
          <p:nvSpPr>
            <p:cNvPr id="1153" name="Google Shape;1153;p86"/>
            <p:cNvSpPr/>
            <p:nvPr/>
          </p:nvSpPr>
          <p:spPr>
            <a:xfrm>
              <a:off x="912891" y="3988644"/>
              <a:ext cx="67540" cy="67540"/>
            </a:xfrm>
            <a:custGeom>
              <a:rect b="b" l="l" r="r" t="t"/>
              <a:pathLst>
                <a:path extrusionOk="0" h="4523" w="4523">
                  <a:moveTo>
                    <a:pt x="0" y="1"/>
                  </a:moveTo>
                  <a:lnTo>
                    <a:pt x="0" y="4523"/>
                  </a:lnTo>
                  <a:lnTo>
                    <a:pt x="4522" y="226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6"/>
            <p:cNvSpPr/>
            <p:nvPr/>
          </p:nvSpPr>
          <p:spPr>
            <a:xfrm>
              <a:off x="1066169" y="3997767"/>
              <a:ext cx="49292" cy="49292"/>
            </a:xfrm>
            <a:custGeom>
              <a:rect b="b" l="l" r="r" t="t"/>
              <a:pathLst>
                <a:path extrusionOk="0" h="3301" w="3301">
                  <a:moveTo>
                    <a:pt x="1" y="1"/>
                  </a:moveTo>
                  <a:lnTo>
                    <a:pt x="1" y="3301"/>
                  </a:lnTo>
                  <a:lnTo>
                    <a:pt x="3300" y="165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6"/>
            <p:cNvSpPr/>
            <p:nvPr/>
          </p:nvSpPr>
          <p:spPr>
            <a:xfrm>
              <a:off x="1117262" y="3997767"/>
              <a:ext cx="6406" cy="49292"/>
            </a:xfrm>
            <a:custGeom>
              <a:rect b="b" l="l" r="r" t="t"/>
              <a:pathLst>
                <a:path extrusionOk="0" h="3301" w="429">
                  <a:moveTo>
                    <a:pt x="1" y="1"/>
                  </a:moveTo>
                  <a:lnTo>
                    <a:pt x="1" y="3301"/>
                  </a:lnTo>
                  <a:lnTo>
                    <a:pt x="428" y="3301"/>
                  </a:lnTo>
                  <a:lnTo>
                    <a:pt x="4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6"/>
            <p:cNvSpPr/>
            <p:nvPr/>
          </p:nvSpPr>
          <p:spPr>
            <a:xfrm>
              <a:off x="1210324" y="3985001"/>
              <a:ext cx="51129" cy="75753"/>
            </a:xfrm>
            <a:custGeom>
              <a:rect b="b" l="l" r="r" t="t"/>
              <a:pathLst>
                <a:path extrusionOk="0" h="5073" w="3424">
                  <a:moveTo>
                    <a:pt x="3423" y="0"/>
                  </a:moveTo>
                  <a:lnTo>
                    <a:pt x="1" y="2506"/>
                  </a:lnTo>
                  <a:lnTo>
                    <a:pt x="3423" y="5072"/>
                  </a:lnTo>
                  <a:lnTo>
                    <a:pt x="34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6"/>
            <p:cNvSpPr/>
            <p:nvPr/>
          </p:nvSpPr>
          <p:spPr>
            <a:xfrm>
              <a:off x="1210324" y="4004157"/>
              <a:ext cx="25564" cy="37421"/>
            </a:xfrm>
            <a:custGeom>
              <a:rect b="b" l="l" r="r" t="t"/>
              <a:pathLst>
                <a:path extrusionOk="0" h="2506" w="1712">
                  <a:moveTo>
                    <a:pt x="1" y="0"/>
                  </a:moveTo>
                  <a:lnTo>
                    <a:pt x="1" y="2506"/>
                  </a:lnTo>
                  <a:lnTo>
                    <a:pt x="1712" y="2506"/>
                  </a:lnTo>
                  <a:lnTo>
                    <a:pt x="1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6"/>
            <p:cNvSpPr/>
            <p:nvPr/>
          </p:nvSpPr>
          <p:spPr>
            <a:xfrm>
              <a:off x="1268718" y="3986822"/>
              <a:ext cx="29223" cy="72109"/>
            </a:xfrm>
            <a:custGeom>
              <a:rect b="b" l="l" r="r" t="t"/>
              <a:pathLst>
                <a:path extrusionOk="0" h="4829" w="1957">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6"/>
            <p:cNvSpPr/>
            <p:nvPr/>
          </p:nvSpPr>
          <p:spPr>
            <a:xfrm>
              <a:off x="1268718" y="4005068"/>
              <a:ext cx="14619" cy="35599"/>
            </a:xfrm>
            <a:custGeom>
              <a:rect b="b" l="l" r="r" t="t"/>
              <a:pathLst>
                <a:path extrusionOk="0" h="2384" w="979">
                  <a:moveTo>
                    <a:pt x="1" y="1"/>
                  </a:moveTo>
                  <a:lnTo>
                    <a:pt x="1" y="2384"/>
                  </a:lnTo>
                  <a:cubicBezTo>
                    <a:pt x="612" y="2262"/>
                    <a:pt x="979" y="1773"/>
                    <a:pt x="979" y="1162"/>
                  </a:cubicBezTo>
                  <a:cubicBezTo>
                    <a:pt x="979" y="612"/>
                    <a:pt x="612" y="12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86"/>
          <p:cNvGrpSpPr/>
          <p:nvPr/>
        </p:nvGrpSpPr>
        <p:grpSpPr>
          <a:xfrm>
            <a:off x="3944877" y="3987932"/>
            <a:ext cx="614554" cy="121608"/>
            <a:chOff x="4349939" y="3981343"/>
            <a:chExt cx="419720" cy="83049"/>
          </a:xfrm>
        </p:grpSpPr>
        <p:sp>
          <p:nvSpPr>
            <p:cNvPr id="1161" name="Google Shape;1161;p86"/>
            <p:cNvSpPr/>
            <p:nvPr/>
          </p:nvSpPr>
          <p:spPr>
            <a:xfrm>
              <a:off x="4349939" y="3989555"/>
              <a:ext cx="104946" cy="65718"/>
            </a:xfrm>
            <a:custGeom>
              <a:rect b="b" l="l" r="r" t="t"/>
              <a:pathLst>
                <a:path extrusionOk="0" h="4401" w="7028">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6"/>
            <p:cNvSpPr/>
            <p:nvPr/>
          </p:nvSpPr>
          <p:spPr>
            <a:xfrm>
              <a:off x="4521462" y="3982254"/>
              <a:ext cx="101317" cy="80322"/>
            </a:xfrm>
            <a:custGeom>
              <a:rect b="b" l="l" r="r" t="t"/>
              <a:pathLst>
                <a:path extrusionOk="0" h="5379" w="6785">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6"/>
            <p:cNvSpPr/>
            <p:nvPr/>
          </p:nvSpPr>
          <p:spPr>
            <a:xfrm>
              <a:off x="4521462" y="4002335"/>
              <a:ext cx="59327" cy="59327"/>
            </a:xfrm>
            <a:custGeom>
              <a:rect b="b" l="l" r="r" t="t"/>
              <a:pathLst>
                <a:path extrusionOk="0" h="3973" w="3973">
                  <a:moveTo>
                    <a:pt x="1" y="0"/>
                  </a:moveTo>
                  <a:lnTo>
                    <a:pt x="1" y="611"/>
                  </a:lnTo>
                  <a:cubicBezTo>
                    <a:pt x="1834" y="611"/>
                    <a:pt x="3362" y="2078"/>
                    <a:pt x="3362" y="3972"/>
                  </a:cubicBezTo>
                  <a:lnTo>
                    <a:pt x="3973" y="3972"/>
                  </a:lnTo>
                  <a:cubicBezTo>
                    <a:pt x="3973" y="1772"/>
                    <a:pt x="2140"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6"/>
            <p:cNvSpPr/>
            <p:nvPr/>
          </p:nvSpPr>
          <p:spPr>
            <a:xfrm>
              <a:off x="4521462" y="4022402"/>
              <a:ext cx="39258" cy="39258"/>
            </a:xfrm>
            <a:custGeom>
              <a:rect b="b" l="l" r="r" t="t"/>
              <a:pathLst>
                <a:path extrusionOk="0" h="2629" w="2629">
                  <a:moveTo>
                    <a:pt x="1" y="1"/>
                  </a:moveTo>
                  <a:lnTo>
                    <a:pt x="1" y="612"/>
                  </a:lnTo>
                  <a:cubicBezTo>
                    <a:pt x="1101" y="612"/>
                    <a:pt x="2017" y="1528"/>
                    <a:pt x="2017" y="2628"/>
                  </a:cubicBezTo>
                  <a:lnTo>
                    <a:pt x="2629" y="2628"/>
                  </a:lnTo>
                  <a:cubicBezTo>
                    <a:pt x="2629" y="1162"/>
                    <a:pt x="1406"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6"/>
            <p:cNvSpPr/>
            <p:nvPr/>
          </p:nvSpPr>
          <p:spPr>
            <a:xfrm>
              <a:off x="4521462" y="4044305"/>
              <a:ext cx="16441" cy="17352"/>
            </a:xfrm>
            <a:custGeom>
              <a:rect b="b" l="l" r="r" t="t"/>
              <a:pathLst>
                <a:path extrusionOk="0" h="1162" w="1101">
                  <a:moveTo>
                    <a:pt x="1" y="0"/>
                  </a:moveTo>
                  <a:lnTo>
                    <a:pt x="1" y="1161"/>
                  </a:lnTo>
                  <a:lnTo>
                    <a:pt x="1101" y="1161"/>
                  </a:lnTo>
                  <a:cubicBezTo>
                    <a:pt x="1101" y="550"/>
                    <a:pt x="612"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6"/>
            <p:cNvSpPr/>
            <p:nvPr/>
          </p:nvSpPr>
          <p:spPr>
            <a:xfrm>
              <a:off x="4689357" y="3981343"/>
              <a:ext cx="36510" cy="36525"/>
            </a:xfrm>
            <a:custGeom>
              <a:rect b="b" l="l" r="r" t="t"/>
              <a:pathLst>
                <a:path extrusionOk="0" h="2446" w="2445">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6"/>
            <p:cNvSpPr/>
            <p:nvPr/>
          </p:nvSpPr>
          <p:spPr>
            <a:xfrm>
              <a:off x="4732238" y="3981343"/>
              <a:ext cx="37421" cy="36525"/>
            </a:xfrm>
            <a:custGeom>
              <a:rect b="b" l="l" r="r" t="t"/>
              <a:pathLst>
                <a:path extrusionOk="0" h="2446" w="2506">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6"/>
            <p:cNvSpPr/>
            <p:nvPr/>
          </p:nvSpPr>
          <p:spPr>
            <a:xfrm>
              <a:off x="4732238" y="4027882"/>
              <a:ext cx="37421" cy="36510"/>
            </a:xfrm>
            <a:custGeom>
              <a:rect b="b" l="l" r="r" t="t"/>
              <a:pathLst>
                <a:path extrusionOk="0" h="2445" w="2506">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6"/>
            <p:cNvSpPr/>
            <p:nvPr/>
          </p:nvSpPr>
          <p:spPr>
            <a:xfrm>
              <a:off x="4689357" y="4027882"/>
              <a:ext cx="36510" cy="36510"/>
            </a:xfrm>
            <a:custGeom>
              <a:rect b="b" l="l" r="r" t="t"/>
              <a:pathLst>
                <a:path extrusionOk="0" h="2445" w="2445">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86"/>
          <p:cNvGrpSpPr/>
          <p:nvPr/>
        </p:nvGrpSpPr>
        <p:grpSpPr>
          <a:xfrm>
            <a:off x="829693" y="3859412"/>
            <a:ext cx="3729974" cy="56087"/>
            <a:chOff x="838074" y="3747922"/>
            <a:chExt cx="4005987" cy="60238"/>
          </a:xfrm>
        </p:grpSpPr>
        <p:sp>
          <p:nvSpPr>
            <p:cNvPr id="1171" name="Google Shape;1171;p86"/>
            <p:cNvSpPr/>
            <p:nvPr/>
          </p:nvSpPr>
          <p:spPr>
            <a:xfrm>
              <a:off x="838074" y="3767078"/>
              <a:ext cx="4005987" cy="21921"/>
            </a:xfrm>
            <a:custGeom>
              <a:rect b="b" l="l" r="r" t="t"/>
              <a:pathLst>
                <a:path extrusionOk="0" h="1468" w="268273">
                  <a:moveTo>
                    <a:pt x="0" y="1"/>
                  </a:moveTo>
                  <a:lnTo>
                    <a:pt x="0" y="1468"/>
                  </a:lnTo>
                  <a:lnTo>
                    <a:pt x="268273" y="1468"/>
                  </a:lnTo>
                  <a:lnTo>
                    <a:pt x="268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6"/>
            <p:cNvSpPr/>
            <p:nvPr/>
          </p:nvSpPr>
          <p:spPr>
            <a:xfrm>
              <a:off x="976787" y="3747922"/>
              <a:ext cx="61149" cy="60238"/>
            </a:xfrm>
            <a:custGeom>
              <a:rect b="b" l="l" r="r" t="t"/>
              <a:pathLst>
                <a:path extrusionOk="0" h="4034" w="4095">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6"/>
            <p:cNvSpPr/>
            <p:nvPr/>
          </p:nvSpPr>
          <p:spPr>
            <a:xfrm>
              <a:off x="838074" y="3767075"/>
              <a:ext cx="989927" cy="21925"/>
            </a:xfrm>
            <a:custGeom>
              <a:rect b="b" l="l" r="r" t="t"/>
              <a:pathLst>
                <a:path extrusionOk="0" h="1468" w="268273">
                  <a:moveTo>
                    <a:pt x="0" y="1"/>
                  </a:moveTo>
                  <a:lnTo>
                    <a:pt x="0" y="1468"/>
                  </a:lnTo>
                  <a:lnTo>
                    <a:pt x="268273" y="1468"/>
                  </a:lnTo>
                  <a:lnTo>
                    <a:pt x="268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4" name="Google Shape;1174;p86"/>
          <p:cNvSpPr txBox="1"/>
          <p:nvPr>
            <p:ph idx="1" type="subTitle"/>
          </p:nvPr>
        </p:nvSpPr>
        <p:spPr>
          <a:xfrm>
            <a:off x="1668575" y="4199975"/>
            <a:ext cx="1614300" cy="555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K  =  3 Clusters</a:t>
            </a:r>
            <a:endParaRPr/>
          </a:p>
        </p:txBody>
      </p:sp>
      <p:sp>
        <p:nvSpPr>
          <p:cNvPr id="1175" name="Google Shape;1175;p86"/>
          <p:cNvSpPr txBox="1"/>
          <p:nvPr>
            <p:ph idx="2" type="subTitle"/>
          </p:nvPr>
        </p:nvSpPr>
        <p:spPr>
          <a:xfrm>
            <a:off x="4801975" y="3387775"/>
            <a:ext cx="3959100" cy="302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1200"/>
              <a:t>clusters$centers </a:t>
            </a:r>
            <a:endParaRPr b="1" sz="1200"/>
          </a:p>
        </p:txBody>
      </p:sp>
      <p:sp>
        <p:nvSpPr>
          <p:cNvPr id="1176" name="Google Shape;1176;p86">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6">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6">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9" name="Google Shape;1179;p86"/>
          <p:cNvCxnSpPr/>
          <p:nvPr/>
        </p:nvCxnSpPr>
        <p:spPr>
          <a:xfrm>
            <a:off x="2258375" y="3163700"/>
            <a:ext cx="19800" cy="716400"/>
          </a:xfrm>
          <a:prstGeom prst="straightConnector1">
            <a:avLst/>
          </a:prstGeom>
          <a:noFill/>
          <a:ln cap="flat" cmpd="sng" w="9525">
            <a:solidFill>
              <a:schemeClr val="dk2"/>
            </a:solidFill>
            <a:prstDash val="solid"/>
            <a:round/>
            <a:headEnd len="med" w="med" type="none"/>
            <a:tailEnd len="med" w="med" type="none"/>
          </a:ln>
        </p:spPr>
      </p:cxnSp>
      <p:sp>
        <p:nvSpPr>
          <p:cNvPr id="1180" name="Google Shape;1180;p86"/>
          <p:cNvSpPr txBox="1"/>
          <p:nvPr/>
        </p:nvSpPr>
        <p:spPr>
          <a:xfrm>
            <a:off x="1668575" y="3765925"/>
            <a:ext cx="3483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0000"/>
                </a:solidFill>
                <a:latin typeface="Nanum Gothic"/>
                <a:ea typeface="Nanum Gothic"/>
                <a:cs typeface="Nanum Gothic"/>
                <a:sym typeface="Nanum Gothic"/>
              </a:rPr>
              <a:t>3</a:t>
            </a:r>
            <a:endParaRPr sz="1600">
              <a:solidFill>
                <a:srgbClr val="FF0000"/>
              </a:solidFill>
              <a:latin typeface="Nanum Gothic"/>
              <a:ea typeface="Nanum Gothic"/>
              <a:cs typeface="Nanum Gothic"/>
              <a:sym typeface="Nanum Gothic"/>
            </a:endParaRPr>
          </a:p>
        </p:txBody>
      </p:sp>
      <p:pic>
        <p:nvPicPr>
          <p:cNvPr id="1181" name="Google Shape;1181;p86"/>
          <p:cNvPicPr preferRelativeResize="0"/>
          <p:nvPr/>
        </p:nvPicPr>
        <p:blipFill>
          <a:blip r:embed="rId3">
            <a:alphaModFix/>
          </a:blip>
          <a:stretch>
            <a:fillRect/>
          </a:stretch>
        </p:blipFill>
        <p:spPr>
          <a:xfrm>
            <a:off x="210150" y="1346575"/>
            <a:ext cx="4349276" cy="2757626"/>
          </a:xfrm>
          <a:prstGeom prst="rect">
            <a:avLst/>
          </a:prstGeom>
          <a:noFill/>
          <a:ln>
            <a:noFill/>
          </a:ln>
        </p:spPr>
      </p:pic>
      <p:sp>
        <p:nvSpPr>
          <p:cNvPr id="1182" name="Google Shape;1182;p86">
            <a:hlinkClick action="ppaction://hlinkshowjump?jump=previousslide"/>
          </p:cNvPr>
          <p:cNvSpPr/>
          <p:nvPr/>
        </p:nvSpPr>
        <p:spPr>
          <a:xfrm rot="-5400000">
            <a:off x="8841608" y="22773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3" name="Google Shape;1183;p86"/>
          <p:cNvPicPr preferRelativeResize="0"/>
          <p:nvPr/>
        </p:nvPicPr>
        <p:blipFill>
          <a:blip r:embed="rId4">
            <a:alphaModFix/>
          </a:blip>
          <a:stretch>
            <a:fillRect/>
          </a:stretch>
        </p:blipFill>
        <p:spPr>
          <a:xfrm>
            <a:off x="4824725" y="3859400"/>
            <a:ext cx="4029409" cy="716400"/>
          </a:xfrm>
          <a:prstGeom prst="rect">
            <a:avLst/>
          </a:prstGeom>
          <a:noFill/>
          <a:ln>
            <a:noFill/>
          </a:ln>
        </p:spPr>
      </p:pic>
      <p:sp>
        <p:nvSpPr>
          <p:cNvPr id="1184" name="Google Shape;1184;p86"/>
          <p:cNvSpPr txBox="1"/>
          <p:nvPr>
            <p:ph idx="4294967295" type="title"/>
          </p:nvPr>
        </p:nvSpPr>
        <p:spPr>
          <a:xfrm>
            <a:off x="4859874" y="755728"/>
            <a:ext cx="2984400" cy="38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500"/>
              <a:t>Objective</a:t>
            </a:r>
            <a:endParaRPr sz="2500"/>
          </a:p>
        </p:txBody>
      </p:sp>
      <p:sp>
        <p:nvSpPr>
          <p:cNvPr id="1185" name="Google Shape;1185;p86"/>
          <p:cNvSpPr txBox="1"/>
          <p:nvPr>
            <p:ph idx="4294967295" type="subTitle"/>
          </p:nvPr>
        </p:nvSpPr>
        <p:spPr>
          <a:xfrm>
            <a:off x="4859863" y="1405250"/>
            <a:ext cx="3672600" cy="4101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rPr lang="en" sz="1200"/>
              <a:t>To place rental units within Zurich into clusters to discover underlying patterns and groupings in the data.</a:t>
            </a:r>
            <a:endParaRPr sz="1200"/>
          </a:p>
        </p:txBody>
      </p:sp>
      <p:sp>
        <p:nvSpPr>
          <p:cNvPr id="1186" name="Google Shape;1186;p86"/>
          <p:cNvSpPr txBox="1"/>
          <p:nvPr>
            <p:ph idx="4294967295" type="title"/>
          </p:nvPr>
        </p:nvSpPr>
        <p:spPr>
          <a:xfrm>
            <a:off x="4926824" y="2078464"/>
            <a:ext cx="3159000" cy="555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500"/>
              <a:t>Variables</a:t>
            </a:r>
            <a:endParaRPr sz="2500"/>
          </a:p>
        </p:txBody>
      </p:sp>
      <p:sp>
        <p:nvSpPr>
          <p:cNvPr id="1187" name="Google Shape;1187;p86"/>
          <p:cNvSpPr txBox="1"/>
          <p:nvPr>
            <p:ph idx="4" type="subTitle"/>
          </p:nvPr>
        </p:nvSpPr>
        <p:spPr>
          <a:xfrm>
            <a:off x="4926829" y="2600076"/>
            <a:ext cx="3519900" cy="410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200">
                <a:latin typeface="Nanum Gothic"/>
                <a:ea typeface="Nanum Gothic"/>
                <a:cs typeface="Nanum Gothic"/>
                <a:sym typeface="Nanum Gothic"/>
              </a:rPr>
              <a:t>Price, Numbers of </a:t>
            </a:r>
            <a:r>
              <a:rPr b="0" lang="en" sz="1300">
                <a:latin typeface="Nanum Gothic"/>
                <a:ea typeface="Nanum Gothic"/>
                <a:cs typeface="Nanum Gothic"/>
                <a:sym typeface="Nanum Gothic"/>
              </a:rPr>
              <a:t>review</a:t>
            </a:r>
            <a:r>
              <a:rPr b="0" lang="en" sz="1200">
                <a:latin typeface="Nanum Gothic"/>
                <a:ea typeface="Nanum Gothic"/>
                <a:cs typeface="Nanum Gothic"/>
                <a:sym typeface="Nanum Gothic"/>
              </a:rPr>
              <a:t>,Bedrooms, Review score rating</a:t>
            </a:r>
            <a:endParaRPr b="0" sz="1200">
              <a:latin typeface="Nanum Gothic"/>
              <a:ea typeface="Nanum Gothic"/>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87"/>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Clusters </a:t>
            </a:r>
            <a:endParaRPr/>
          </a:p>
        </p:txBody>
      </p:sp>
      <p:sp>
        <p:nvSpPr>
          <p:cNvPr id="1193" name="Google Shape;1193;p87"/>
          <p:cNvSpPr txBox="1"/>
          <p:nvPr>
            <p:ph idx="1" type="subTitle"/>
          </p:nvPr>
        </p:nvSpPr>
        <p:spPr>
          <a:xfrm>
            <a:off x="719999" y="2403554"/>
            <a:ext cx="22116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Cluster 1</a:t>
            </a:r>
            <a:endParaRPr/>
          </a:p>
        </p:txBody>
      </p:sp>
      <p:sp>
        <p:nvSpPr>
          <p:cNvPr id="1194" name="Google Shape;1194;p87"/>
          <p:cNvSpPr txBox="1"/>
          <p:nvPr>
            <p:ph idx="2" type="subTitle"/>
          </p:nvPr>
        </p:nvSpPr>
        <p:spPr>
          <a:xfrm>
            <a:off x="658200" y="3030875"/>
            <a:ext cx="2540700" cy="91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“Premium and Popular"</a:t>
            </a:r>
            <a:endParaRPr b="1"/>
          </a:p>
          <a:p>
            <a:pPr indent="0" lvl="0" marL="0" rtl="0" algn="ctr">
              <a:spcBef>
                <a:spcPts val="0"/>
              </a:spcBef>
              <a:spcAft>
                <a:spcPts val="0"/>
              </a:spcAft>
              <a:buNone/>
            </a:pPr>
            <a:r>
              <a:t/>
            </a:r>
            <a:endParaRPr/>
          </a:p>
          <a:p>
            <a:pPr indent="-330200" lvl="0" marL="457200" rtl="0" algn="l">
              <a:spcBef>
                <a:spcPts val="0"/>
              </a:spcBef>
              <a:spcAft>
                <a:spcPts val="0"/>
              </a:spcAft>
              <a:buSzPts val="1600"/>
              <a:buChar char="●"/>
            </a:pPr>
            <a:r>
              <a:rPr lang="en"/>
              <a:t>M</a:t>
            </a:r>
            <a:r>
              <a:rPr lang="en"/>
              <a:t>ore expensive listings</a:t>
            </a:r>
            <a:endParaRPr/>
          </a:p>
          <a:p>
            <a:pPr indent="-330200" lvl="0" marL="457200" rtl="0" algn="l">
              <a:spcBef>
                <a:spcPts val="0"/>
              </a:spcBef>
              <a:spcAft>
                <a:spcPts val="0"/>
              </a:spcAft>
              <a:buSzPts val="1600"/>
              <a:buChar char="●"/>
            </a:pPr>
            <a:r>
              <a:rPr lang="en"/>
              <a:t>More </a:t>
            </a:r>
            <a:r>
              <a:rPr lang="en"/>
              <a:t>bedrooms</a:t>
            </a:r>
            <a:endParaRPr/>
          </a:p>
          <a:p>
            <a:pPr indent="-330200" lvl="0" marL="457200" rtl="0" algn="l">
              <a:spcBef>
                <a:spcPts val="0"/>
              </a:spcBef>
              <a:spcAft>
                <a:spcPts val="0"/>
              </a:spcAft>
              <a:buSzPts val="1600"/>
              <a:buChar char="●"/>
            </a:pPr>
            <a:r>
              <a:rPr lang="en"/>
              <a:t>High number of reviews</a:t>
            </a:r>
            <a:endParaRPr/>
          </a:p>
          <a:p>
            <a:pPr indent="0" lvl="0" marL="0" rtl="0" algn="ctr">
              <a:spcBef>
                <a:spcPts val="0"/>
              </a:spcBef>
              <a:spcAft>
                <a:spcPts val="0"/>
              </a:spcAft>
              <a:buNone/>
            </a:pPr>
            <a:r>
              <a:t/>
            </a:r>
            <a:endParaRPr/>
          </a:p>
        </p:txBody>
      </p:sp>
      <p:sp>
        <p:nvSpPr>
          <p:cNvPr id="1195" name="Google Shape;1195;p87"/>
          <p:cNvSpPr txBox="1"/>
          <p:nvPr>
            <p:ph idx="3" type="subTitle"/>
          </p:nvPr>
        </p:nvSpPr>
        <p:spPr>
          <a:xfrm>
            <a:off x="3466199" y="2403554"/>
            <a:ext cx="22116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Cluster 2</a:t>
            </a:r>
            <a:endParaRPr/>
          </a:p>
        </p:txBody>
      </p:sp>
      <p:sp>
        <p:nvSpPr>
          <p:cNvPr id="1196" name="Google Shape;1196;p87"/>
          <p:cNvSpPr txBox="1"/>
          <p:nvPr>
            <p:ph idx="4" type="subTitle"/>
          </p:nvPr>
        </p:nvSpPr>
        <p:spPr>
          <a:xfrm>
            <a:off x="3525124" y="2993629"/>
            <a:ext cx="2211600" cy="91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t>   "Economical and Cozy"</a:t>
            </a:r>
            <a:endParaRPr b="1"/>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Balance between quality and cost</a:t>
            </a:r>
            <a:endParaRPr/>
          </a:p>
          <a:p>
            <a:pPr indent="-330200" lvl="0" marL="457200" rtl="0" algn="l">
              <a:spcBef>
                <a:spcPts val="0"/>
              </a:spcBef>
              <a:spcAft>
                <a:spcPts val="0"/>
              </a:spcAft>
              <a:buSzPts val="1600"/>
              <a:buChar char="●"/>
            </a:pPr>
            <a:r>
              <a:rPr lang="en"/>
              <a:t>Average satisfaction</a:t>
            </a:r>
            <a:endParaRPr/>
          </a:p>
          <a:p>
            <a:pPr indent="0" lvl="0" marL="457200" rtl="0" algn="l">
              <a:spcBef>
                <a:spcPts val="0"/>
              </a:spcBef>
              <a:spcAft>
                <a:spcPts val="0"/>
              </a:spcAft>
              <a:buNone/>
            </a:pPr>
            <a:r>
              <a:t/>
            </a:r>
            <a:endParaRPr/>
          </a:p>
        </p:txBody>
      </p:sp>
      <p:sp>
        <p:nvSpPr>
          <p:cNvPr id="1197" name="Google Shape;1197;p87"/>
          <p:cNvSpPr txBox="1"/>
          <p:nvPr>
            <p:ph idx="5" type="subTitle"/>
          </p:nvPr>
        </p:nvSpPr>
        <p:spPr>
          <a:xfrm>
            <a:off x="6212399" y="2378554"/>
            <a:ext cx="22116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Cluster 3</a:t>
            </a:r>
            <a:endParaRPr/>
          </a:p>
        </p:txBody>
      </p:sp>
      <p:sp>
        <p:nvSpPr>
          <p:cNvPr id="1198" name="Google Shape;1198;p87"/>
          <p:cNvSpPr txBox="1"/>
          <p:nvPr>
            <p:ph idx="6" type="subTitle"/>
          </p:nvPr>
        </p:nvSpPr>
        <p:spPr>
          <a:xfrm>
            <a:off x="6062950" y="2993625"/>
            <a:ext cx="3354300" cy="696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t>   "Moderate and Satisfactory"</a:t>
            </a:r>
            <a:endParaRPr b="1"/>
          </a:p>
          <a:p>
            <a:pPr indent="0" lvl="0" marL="0" rtl="0" algn="ctr">
              <a:spcBef>
                <a:spcPts val="0"/>
              </a:spcBef>
              <a:spcAft>
                <a:spcPts val="0"/>
              </a:spcAft>
              <a:buNone/>
            </a:pPr>
            <a:r>
              <a:t/>
            </a:r>
            <a:endParaRPr/>
          </a:p>
          <a:p>
            <a:pPr indent="-330200" lvl="0" marL="457200" rtl="0" algn="l">
              <a:spcBef>
                <a:spcPts val="0"/>
              </a:spcBef>
              <a:spcAft>
                <a:spcPts val="0"/>
              </a:spcAft>
              <a:buSzPts val="1600"/>
              <a:buChar char="●"/>
            </a:pPr>
            <a:r>
              <a:rPr lang="en"/>
              <a:t>Budget</a:t>
            </a:r>
            <a:r>
              <a:rPr lang="en"/>
              <a:t> friendly</a:t>
            </a:r>
            <a:endParaRPr/>
          </a:p>
          <a:p>
            <a:pPr indent="-330200" lvl="0" marL="457200" rtl="0" algn="l">
              <a:spcBef>
                <a:spcPts val="0"/>
              </a:spcBef>
              <a:spcAft>
                <a:spcPts val="0"/>
              </a:spcAft>
              <a:buSzPts val="1600"/>
              <a:buChar char="●"/>
            </a:pPr>
            <a:r>
              <a:rPr lang="en"/>
              <a:t>Average number of bedrooms</a:t>
            </a:r>
            <a:endParaRPr/>
          </a:p>
          <a:p>
            <a:pPr indent="-330200" lvl="0" marL="457200" rtl="0" algn="l">
              <a:spcBef>
                <a:spcPts val="0"/>
              </a:spcBef>
              <a:spcAft>
                <a:spcPts val="0"/>
              </a:spcAft>
              <a:buSzPts val="1600"/>
              <a:buChar char="●"/>
            </a:pPr>
            <a:r>
              <a:rPr lang="en"/>
              <a:t>Well-reviewed</a:t>
            </a:r>
            <a:endParaRPr/>
          </a:p>
        </p:txBody>
      </p:sp>
      <p:sp>
        <p:nvSpPr>
          <p:cNvPr id="1199" name="Google Shape;1199;p87"/>
          <p:cNvSpPr txBox="1"/>
          <p:nvPr>
            <p:ph idx="4294967295" type="ctrTitle"/>
          </p:nvPr>
        </p:nvSpPr>
        <p:spPr>
          <a:xfrm>
            <a:off x="7699375" y="198150"/>
            <a:ext cx="731400" cy="141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800"/>
              <a:t>HOTEL CHAIN</a:t>
            </a:r>
            <a:endParaRPr sz="800"/>
          </a:p>
        </p:txBody>
      </p:sp>
      <p:cxnSp>
        <p:nvCxnSpPr>
          <p:cNvPr id="1200" name="Google Shape;1200;p87"/>
          <p:cNvCxnSpPr>
            <a:stCxn id="1199" idx="1"/>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sp>
        <p:nvSpPr>
          <p:cNvPr id="1201" name="Google Shape;1201;p87"/>
          <p:cNvSpPr txBox="1"/>
          <p:nvPr>
            <p:ph idx="4294967295" type="ctrTitle"/>
          </p:nvPr>
        </p:nvSpPr>
        <p:spPr>
          <a:xfrm>
            <a:off x="713225" y="4803300"/>
            <a:ext cx="731400" cy="141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800"/>
              <a:t>SINCE 1930</a:t>
            </a:r>
            <a:endParaRPr sz="800"/>
          </a:p>
        </p:txBody>
      </p:sp>
      <p:cxnSp>
        <p:nvCxnSpPr>
          <p:cNvPr id="1202" name="Google Shape;1202;p87"/>
          <p:cNvCxnSpPr>
            <a:stCxn id="1201" idx="3"/>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1203" name="Google Shape;1203;p87"/>
          <p:cNvSpPr/>
          <p:nvPr/>
        </p:nvSpPr>
        <p:spPr>
          <a:xfrm>
            <a:off x="1368600" y="1489162"/>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7"/>
          <p:cNvSpPr/>
          <p:nvPr/>
        </p:nvSpPr>
        <p:spPr>
          <a:xfrm>
            <a:off x="4114800" y="1489162"/>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7"/>
          <p:cNvSpPr/>
          <p:nvPr/>
        </p:nvSpPr>
        <p:spPr>
          <a:xfrm>
            <a:off x="6861000" y="1489162"/>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7"/>
          <p:cNvSpPr/>
          <p:nvPr/>
        </p:nvSpPr>
        <p:spPr>
          <a:xfrm>
            <a:off x="4347205" y="1717751"/>
            <a:ext cx="449575" cy="457207"/>
          </a:xfrm>
          <a:custGeom>
            <a:rect b="b" l="l" r="r" t="t"/>
            <a:pathLst>
              <a:path extrusionOk="0" h="9336" w="9336">
                <a:moveTo>
                  <a:pt x="3572" y="2191"/>
                </a:moveTo>
                <a:cubicBezTo>
                  <a:pt x="3739" y="2191"/>
                  <a:pt x="3858" y="2310"/>
                  <a:pt x="3858" y="2453"/>
                </a:cubicBezTo>
                <a:lnTo>
                  <a:pt x="3858" y="2739"/>
                </a:lnTo>
                <a:lnTo>
                  <a:pt x="2215" y="2739"/>
                </a:lnTo>
                <a:lnTo>
                  <a:pt x="2215" y="2453"/>
                </a:lnTo>
                <a:cubicBezTo>
                  <a:pt x="2215" y="2310"/>
                  <a:pt x="2334" y="2191"/>
                  <a:pt x="2477" y="2191"/>
                </a:cubicBezTo>
                <a:close/>
                <a:moveTo>
                  <a:pt x="6859" y="2191"/>
                </a:moveTo>
                <a:cubicBezTo>
                  <a:pt x="7025" y="2191"/>
                  <a:pt x="7144" y="2310"/>
                  <a:pt x="7144" y="2453"/>
                </a:cubicBezTo>
                <a:lnTo>
                  <a:pt x="7144" y="2739"/>
                </a:lnTo>
                <a:lnTo>
                  <a:pt x="5501" y="2739"/>
                </a:lnTo>
                <a:lnTo>
                  <a:pt x="5501" y="2453"/>
                </a:lnTo>
                <a:cubicBezTo>
                  <a:pt x="5501" y="2310"/>
                  <a:pt x="5620" y="2191"/>
                  <a:pt x="5763" y="2191"/>
                </a:cubicBezTo>
                <a:close/>
                <a:moveTo>
                  <a:pt x="8264" y="548"/>
                </a:moveTo>
                <a:lnTo>
                  <a:pt x="8264" y="3001"/>
                </a:lnTo>
                <a:cubicBezTo>
                  <a:pt x="8097" y="2882"/>
                  <a:pt x="7883" y="2787"/>
                  <a:pt x="7692" y="2763"/>
                </a:cubicBezTo>
                <a:lnTo>
                  <a:pt x="7692" y="2453"/>
                </a:lnTo>
                <a:cubicBezTo>
                  <a:pt x="7692" y="2001"/>
                  <a:pt x="7311" y="1644"/>
                  <a:pt x="6859" y="1644"/>
                </a:cubicBezTo>
                <a:lnTo>
                  <a:pt x="5763" y="1644"/>
                </a:lnTo>
                <a:cubicBezTo>
                  <a:pt x="5311" y="1644"/>
                  <a:pt x="4954" y="2001"/>
                  <a:pt x="4954" y="2453"/>
                </a:cubicBezTo>
                <a:lnTo>
                  <a:pt x="4954" y="2739"/>
                </a:lnTo>
                <a:lnTo>
                  <a:pt x="4406" y="2739"/>
                </a:lnTo>
                <a:lnTo>
                  <a:pt x="4406" y="2453"/>
                </a:lnTo>
                <a:cubicBezTo>
                  <a:pt x="4406" y="2001"/>
                  <a:pt x="4025" y="1644"/>
                  <a:pt x="3572" y="1644"/>
                </a:cubicBezTo>
                <a:lnTo>
                  <a:pt x="2477" y="1644"/>
                </a:lnTo>
                <a:cubicBezTo>
                  <a:pt x="2024" y="1644"/>
                  <a:pt x="1667" y="2001"/>
                  <a:pt x="1667" y="2453"/>
                </a:cubicBezTo>
                <a:lnTo>
                  <a:pt x="1667" y="2763"/>
                </a:lnTo>
                <a:cubicBezTo>
                  <a:pt x="1453" y="2787"/>
                  <a:pt x="1262" y="2882"/>
                  <a:pt x="1096" y="3001"/>
                </a:cubicBezTo>
                <a:lnTo>
                  <a:pt x="1096" y="548"/>
                </a:lnTo>
                <a:close/>
                <a:moveTo>
                  <a:pt x="7430" y="3287"/>
                </a:moveTo>
                <a:cubicBezTo>
                  <a:pt x="7883" y="3287"/>
                  <a:pt x="8264" y="3644"/>
                  <a:pt x="8264" y="4096"/>
                </a:cubicBezTo>
                <a:lnTo>
                  <a:pt x="8264" y="4382"/>
                </a:lnTo>
                <a:lnTo>
                  <a:pt x="1096" y="4382"/>
                </a:lnTo>
                <a:lnTo>
                  <a:pt x="1096" y="4096"/>
                </a:lnTo>
                <a:cubicBezTo>
                  <a:pt x="1096" y="3644"/>
                  <a:pt x="1477" y="3287"/>
                  <a:pt x="1929" y="3287"/>
                </a:cubicBezTo>
                <a:close/>
                <a:moveTo>
                  <a:pt x="8811" y="4930"/>
                </a:moveTo>
                <a:lnTo>
                  <a:pt x="8811" y="6025"/>
                </a:lnTo>
                <a:lnTo>
                  <a:pt x="548" y="6025"/>
                </a:lnTo>
                <a:lnTo>
                  <a:pt x="548" y="4930"/>
                </a:lnTo>
                <a:close/>
                <a:moveTo>
                  <a:pt x="8811" y="6549"/>
                </a:moveTo>
                <a:lnTo>
                  <a:pt x="8811" y="7478"/>
                </a:lnTo>
                <a:cubicBezTo>
                  <a:pt x="8811" y="7645"/>
                  <a:pt x="8740" y="7811"/>
                  <a:pt x="8621" y="7931"/>
                </a:cubicBezTo>
                <a:cubicBezTo>
                  <a:pt x="8502" y="8026"/>
                  <a:pt x="8359" y="8097"/>
                  <a:pt x="8192" y="8097"/>
                </a:cubicBezTo>
                <a:cubicBezTo>
                  <a:pt x="8026" y="8097"/>
                  <a:pt x="7883" y="8026"/>
                  <a:pt x="7764" y="7907"/>
                </a:cubicBezTo>
                <a:cubicBezTo>
                  <a:pt x="7645" y="7811"/>
                  <a:pt x="7597" y="7645"/>
                  <a:pt x="7597" y="7478"/>
                </a:cubicBezTo>
                <a:lnTo>
                  <a:pt x="7049" y="7478"/>
                </a:lnTo>
                <a:cubicBezTo>
                  <a:pt x="7049" y="7811"/>
                  <a:pt x="6763" y="8097"/>
                  <a:pt x="6430" y="8097"/>
                </a:cubicBezTo>
                <a:cubicBezTo>
                  <a:pt x="6263" y="8097"/>
                  <a:pt x="6120" y="8026"/>
                  <a:pt x="6001" y="7907"/>
                </a:cubicBezTo>
                <a:cubicBezTo>
                  <a:pt x="5882" y="7811"/>
                  <a:pt x="5835" y="7645"/>
                  <a:pt x="5835" y="7478"/>
                </a:cubicBezTo>
                <a:lnTo>
                  <a:pt x="5287" y="7478"/>
                </a:lnTo>
                <a:cubicBezTo>
                  <a:pt x="5287" y="7811"/>
                  <a:pt x="5001" y="8097"/>
                  <a:pt x="4668" y="8097"/>
                </a:cubicBezTo>
                <a:cubicBezTo>
                  <a:pt x="4501" y="8097"/>
                  <a:pt x="4358" y="8026"/>
                  <a:pt x="4239" y="7907"/>
                </a:cubicBezTo>
                <a:cubicBezTo>
                  <a:pt x="4120" y="7811"/>
                  <a:pt x="4072" y="7645"/>
                  <a:pt x="4072" y="7478"/>
                </a:cubicBezTo>
                <a:lnTo>
                  <a:pt x="3525" y="7478"/>
                </a:lnTo>
                <a:cubicBezTo>
                  <a:pt x="3525" y="7811"/>
                  <a:pt x="3239" y="8097"/>
                  <a:pt x="2905" y="8097"/>
                </a:cubicBezTo>
                <a:cubicBezTo>
                  <a:pt x="2739" y="8097"/>
                  <a:pt x="2596" y="8026"/>
                  <a:pt x="2477" y="7907"/>
                </a:cubicBezTo>
                <a:cubicBezTo>
                  <a:pt x="2358" y="7811"/>
                  <a:pt x="2310" y="7645"/>
                  <a:pt x="2310" y="7478"/>
                </a:cubicBezTo>
                <a:lnTo>
                  <a:pt x="1762" y="7478"/>
                </a:lnTo>
                <a:cubicBezTo>
                  <a:pt x="1762" y="7811"/>
                  <a:pt x="1477" y="8097"/>
                  <a:pt x="1143" y="8097"/>
                </a:cubicBezTo>
                <a:cubicBezTo>
                  <a:pt x="977" y="8097"/>
                  <a:pt x="834" y="8026"/>
                  <a:pt x="715" y="7907"/>
                </a:cubicBezTo>
                <a:cubicBezTo>
                  <a:pt x="595" y="7811"/>
                  <a:pt x="548" y="7645"/>
                  <a:pt x="548" y="7478"/>
                </a:cubicBezTo>
                <a:lnTo>
                  <a:pt x="548" y="6549"/>
                </a:lnTo>
                <a:close/>
                <a:moveTo>
                  <a:pt x="548" y="0"/>
                </a:moveTo>
                <a:lnTo>
                  <a:pt x="548" y="4382"/>
                </a:lnTo>
                <a:lnTo>
                  <a:pt x="0" y="4382"/>
                </a:lnTo>
                <a:lnTo>
                  <a:pt x="0" y="7478"/>
                </a:lnTo>
                <a:cubicBezTo>
                  <a:pt x="0" y="7788"/>
                  <a:pt x="119" y="8097"/>
                  <a:pt x="334" y="8312"/>
                </a:cubicBezTo>
                <a:cubicBezTo>
                  <a:pt x="500" y="8454"/>
                  <a:pt x="667" y="8550"/>
                  <a:pt x="881" y="8621"/>
                </a:cubicBezTo>
                <a:lnTo>
                  <a:pt x="881" y="9336"/>
                </a:lnTo>
                <a:lnTo>
                  <a:pt x="1429" y="9336"/>
                </a:lnTo>
                <a:lnTo>
                  <a:pt x="1429" y="8621"/>
                </a:lnTo>
                <a:cubicBezTo>
                  <a:pt x="1667" y="8550"/>
                  <a:pt x="1881" y="8407"/>
                  <a:pt x="2024" y="8240"/>
                </a:cubicBezTo>
                <a:cubicBezTo>
                  <a:pt x="2048" y="8264"/>
                  <a:pt x="2072" y="8288"/>
                  <a:pt x="2096" y="8312"/>
                </a:cubicBezTo>
                <a:cubicBezTo>
                  <a:pt x="2310" y="8526"/>
                  <a:pt x="2596" y="8645"/>
                  <a:pt x="2905" y="8645"/>
                </a:cubicBezTo>
                <a:cubicBezTo>
                  <a:pt x="3263" y="8645"/>
                  <a:pt x="3572" y="8478"/>
                  <a:pt x="3787" y="8240"/>
                </a:cubicBezTo>
                <a:cubicBezTo>
                  <a:pt x="3810" y="8264"/>
                  <a:pt x="3834" y="8288"/>
                  <a:pt x="3858" y="8312"/>
                </a:cubicBezTo>
                <a:cubicBezTo>
                  <a:pt x="4072" y="8526"/>
                  <a:pt x="4358" y="8645"/>
                  <a:pt x="4668" y="8645"/>
                </a:cubicBezTo>
                <a:cubicBezTo>
                  <a:pt x="5025" y="8645"/>
                  <a:pt x="5335" y="8478"/>
                  <a:pt x="5549" y="8240"/>
                </a:cubicBezTo>
                <a:cubicBezTo>
                  <a:pt x="5573" y="8264"/>
                  <a:pt x="5597" y="8288"/>
                  <a:pt x="5620" y="8312"/>
                </a:cubicBezTo>
                <a:cubicBezTo>
                  <a:pt x="5835" y="8526"/>
                  <a:pt x="6120" y="8645"/>
                  <a:pt x="6430" y="8645"/>
                </a:cubicBezTo>
                <a:cubicBezTo>
                  <a:pt x="6787" y="8645"/>
                  <a:pt x="7097" y="8478"/>
                  <a:pt x="7311" y="8240"/>
                </a:cubicBezTo>
                <a:cubicBezTo>
                  <a:pt x="7335" y="8264"/>
                  <a:pt x="7359" y="8288"/>
                  <a:pt x="7383" y="8312"/>
                </a:cubicBezTo>
                <a:cubicBezTo>
                  <a:pt x="7525" y="8454"/>
                  <a:pt x="7716" y="8550"/>
                  <a:pt x="7907" y="8597"/>
                </a:cubicBezTo>
                <a:lnTo>
                  <a:pt x="7907" y="9336"/>
                </a:lnTo>
                <a:lnTo>
                  <a:pt x="8454" y="9336"/>
                </a:lnTo>
                <a:lnTo>
                  <a:pt x="8454" y="8597"/>
                </a:lnTo>
                <a:cubicBezTo>
                  <a:pt x="8669" y="8550"/>
                  <a:pt x="8835" y="8454"/>
                  <a:pt x="9002" y="8312"/>
                </a:cubicBezTo>
                <a:cubicBezTo>
                  <a:pt x="9216" y="8073"/>
                  <a:pt x="9335" y="7788"/>
                  <a:pt x="9335" y="7478"/>
                </a:cubicBezTo>
                <a:lnTo>
                  <a:pt x="9335" y="4382"/>
                </a:lnTo>
                <a:lnTo>
                  <a:pt x="8811" y="4382"/>
                </a:lnTo>
                <a:lnTo>
                  <a:pt x="88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7" name="Google Shape;1207;p87"/>
          <p:cNvCxnSpPr/>
          <p:nvPr/>
        </p:nvCxnSpPr>
        <p:spPr>
          <a:xfrm>
            <a:off x="3198899" y="1260550"/>
            <a:ext cx="0" cy="2743200"/>
          </a:xfrm>
          <a:prstGeom prst="straightConnector1">
            <a:avLst/>
          </a:prstGeom>
          <a:noFill/>
          <a:ln cap="flat" cmpd="sng" w="9525">
            <a:solidFill>
              <a:schemeClr val="dk1"/>
            </a:solidFill>
            <a:prstDash val="solid"/>
            <a:round/>
            <a:headEnd len="med" w="med" type="none"/>
            <a:tailEnd len="med" w="med" type="none"/>
          </a:ln>
        </p:spPr>
      </p:cxnSp>
      <p:cxnSp>
        <p:nvCxnSpPr>
          <p:cNvPr id="1208" name="Google Shape;1208;p87"/>
          <p:cNvCxnSpPr/>
          <p:nvPr/>
        </p:nvCxnSpPr>
        <p:spPr>
          <a:xfrm>
            <a:off x="5921674" y="1200075"/>
            <a:ext cx="0" cy="2743200"/>
          </a:xfrm>
          <a:prstGeom prst="straightConnector1">
            <a:avLst/>
          </a:prstGeom>
          <a:noFill/>
          <a:ln cap="flat" cmpd="sng" w="9525">
            <a:solidFill>
              <a:schemeClr val="dk1"/>
            </a:solidFill>
            <a:prstDash val="solid"/>
            <a:round/>
            <a:headEnd len="med" w="med" type="none"/>
            <a:tailEnd len="med" w="med" type="none"/>
          </a:ln>
        </p:spPr>
      </p:cxnSp>
      <p:sp>
        <p:nvSpPr>
          <p:cNvPr id="1209" name="Google Shape;1209;p87">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7">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7">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7">
            <a:hlinkClick action="ppaction://hlinkshowjump?jump=nextslide"/>
          </p:cNvPr>
          <p:cNvSpPr/>
          <p:nvPr/>
        </p:nvSpPr>
        <p:spPr>
          <a:xfrm rot="5400000">
            <a:off x="8835367" y="2884552"/>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7"/>
          <p:cNvSpPr/>
          <p:nvPr/>
        </p:nvSpPr>
        <p:spPr>
          <a:xfrm>
            <a:off x="7046877" y="1672040"/>
            <a:ext cx="542632" cy="548630"/>
          </a:xfrm>
          <a:custGeom>
            <a:rect b="b" l="l" r="r" t="t"/>
            <a:pathLst>
              <a:path extrusionOk="0" h="9336" w="9336">
                <a:moveTo>
                  <a:pt x="2834" y="1620"/>
                </a:moveTo>
                <a:cubicBezTo>
                  <a:pt x="3096" y="1620"/>
                  <a:pt x="3287" y="1810"/>
                  <a:pt x="3287" y="2072"/>
                </a:cubicBezTo>
                <a:lnTo>
                  <a:pt x="3287" y="2144"/>
                </a:lnTo>
                <a:lnTo>
                  <a:pt x="1643" y="2144"/>
                </a:lnTo>
                <a:lnTo>
                  <a:pt x="1643" y="1620"/>
                </a:lnTo>
                <a:close/>
                <a:moveTo>
                  <a:pt x="4954" y="2692"/>
                </a:moveTo>
                <a:lnTo>
                  <a:pt x="4954" y="3477"/>
                </a:lnTo>
                <a:lnTo>
                  <a:pt x="1643" y="3477"/>
                </a:lnTo>
                <a:lnTo>
                  <a:pt x="1643" y="2692"/>
                </a:lnTo>
                <a:close/>
                <a:moveTo>
                  <a:pt x="6597" y="2715"/>
                </a:moveTo>
                <a:lnTo>
                  <a:pt x="6597" y="3477"/>
                </a:lnTo>
                <a:lnTo>
                  <a:pt x="5501" y="3477"/>
                </a:lnTo>
                <a:lnTo>
                  <a:pt x="5501" y="2715"/>
                </a:lnTo>
                <a:close/>
                <a:moveTo>
                  <a:pt x="7692" y="2715"/>
                </a:moveTo>
                <a:lnTo>
                  <a:pt x="7692" y="3477"/>
                </a:lnTo>
                <a:lnTo>
                  <a:pt x="7145" y="3477"/>
                </a:lnTo>
                <a:lnTo>
                  <a:pt x="7145" y="2715"/>
                </a:lnTo>
                <a:close/>
                <a:moveTo>
                  <a:pt x="6597" y="4025"/>
                </a:moveTo>
                <a:lnTo>
                  <a:pt x="6597" y="4811"/>
                </a:lnTo>
                <a:lnTo>
                  <a:pt x="5501" y="4811"/>
                </a:lnTo>
                <a:lnTo>
                  <a:pt x="5501" y="4025"/>
                </a:lnTo>
                <a:close/>
                <a:moveTo>
                  <a:pt x="2834" y="5597"/>
                </a:moveTo>
                <a:cubicBezTo>
                  <a:pt x="3096" y="5597"/>
                  <a:pt x="3287" y="5787"/>
                  <a:pt x="3287" y="6049"/>
                </a:cubicBezTo>
                <a:lnTo>
                  <a:pt x="3287" y="6145"/>
                </a:lnTo>
                <a:lnTo>
                  <a:pt x="1643" y="6145"/>
                </a:lnTo>
                <a:lnTo>
                  <a:pt x="1643" y="5597"/>
                </a:lnTo>
                <a:close/>
                <a:moveTo>
                  <a:pt x="4954" y="4025"/>
                </a:moveTo>
                <a:lnTo>
                  <a:pt x="4954" y="6145"/>
                </a:lnTo>
                <a:lnTo>
                  <a:pt x="3834" y="6145"/>
                </a:lnTo>
                <a:lnTo>
                  <a:pt x="3834" y="6049"/>
                </a:lnTo>
                <a:cubicBezTo>
                  <a:pt x="3834" y="5502"/>
                  <a:pt x="3382" y="5049"/>
                  <a:pt x="2834" y="5049"/>
                </a:cubicBezTo>
                <a:lnTo>
                  <a:pt x="1643" y="5049"/>
                </a:lnTo>
                <a:lnTo>
                  <a:pt x="1643" y="4025"/>
                </a:lnTo>
                <a:close/>
                <a:moveTo>
                  <a:pt x="6597" y="5359"/>
                </a:moveTo>
                <a:lnTo>
                  <a:pt x="6597" y="6145"/>
                </a:lnTo>
                <a:lnTo>
                  <a:pt x="5501" y="6145"/>
                </a:lnTo>
                <a:lnTo>
                  <a:pt x="5501" y="5359"/>
                </a:lnTo>
                <a:close/>
                <a:moveTo>
                  <a:pt x="7692" y="4025"/>
                </a:moveTo>
                <a:lnTo>
                  <a:pt x="7692" y="6145"/>
                </a:lnTo>
                <a:lnTo>
                  <a:pt x="7145" y="6145"/>
                </a:lnTo>
                <a:lnTo>
                  <a:pt x="7145" y="4025"/>
                </a:lnTo>
                <a:close/>
                <a:moveTo>
                  <a:pt x="4954" y="6692"/>
                </a:moveTo>
                <a:lnTo>
                  <a:pt x="4954" y="7454"/>
                </a:lnTo>
                <a:lnTo>
                  <a:pt x="1643" y="7454"/>
                </a:lnTo>
                <a:lnTo>
                  <a:pt x="1643" y="6692"/>
                </a:lnTo>
                <a:close/>
                <a:moveTo>
                  <a:pt x="6597" y="6692"/>
                </a:moveTo>
                <a:lnTo>
                  <a:pt x="6597" y="7454"/>
                </a:lnTo>
                <a:lnTo>
                  <a:pt x="5501" y="7454"/>
                </a:lnTo>
                <a:lnTo>
                  <a:pt x="5501" y="6692"/>
                </a:lnTo>
                <a:close/>
                <a:moveTo>
                  <a:pt x="7692" y="6692"/>
                </a:moveTo>
                <a:lnTo>
                  <a:pt x="7692" y="7454"/>
                </a:lnTo>
                <a:lnTo>
                  <a:pt x="7145" y="7454"/>
                </a:lnTo>
                <a:lnTo>
                  <a:pt x="7145" y="6692"/>
                </a:lnTo>
                <a:close/>
                <a:moveTo>
                  <a:pt x="1096" y="548"/>
                </a:moveTo>
                <a:lnTo>
                  <a:pt x="1096" y="8788"/>
                </a:lnTo>
                <a:lnTo>
                  <a:pt x="524" y="8788"/>
                </a:lnTo>
                <a:lnTo>
                  <a:pt x="524" y="548"/>
                </a:lnTo>
                <a:close/>
                <a:moveTo>
                  <a:pt x="8788" y="548"/>
                </a:moveTo>
                <a:lnTo>
                  <a:pt x="8788" y="8788"/>
                </a:lnTo>
                <a:lnTo>
                  <a:pt x="8240" y="8788"/>
                </a:lnTo>
                <a:lnTo>
                  <a:pt x="8240" y="548"/>
                </a:lnTo>
                <a:close/>
                <a:moveTo>
                  <a:pt x="0" y="1"/>
                </a:moveTo>
                <a:lnTo>
                  <a:pt x="0" y="9336"/>
                </a:lnTo>
                <a:lnTo>
                  <a:pt x="1643" y="9336"/>
                </a:lnTo>
                <a:lnTo>
                  <a:pt x="1643" y="8002"/>
                </a:lnTo>
                <a:lnTo>
                  <a:pt x="4954" y="8002"/>
                </a:lnTo>
                <a:lnTo>
                  <a:pt x="4954" y="9336"/>
                </a:lnTo>
                <a:lnTo>
                  <a:pt x="5501" y="9336"/>
                </a:lnTo>
                <a:lnTo>
                  <a:pt x="5501" y="8002"/>
                </a:lnTo>
                <a:lnTo>
                  <a:pt x="6597" y="8002"/>
                </a:lnTo>
                <a:lnTo>
                  <a:pt x="6597" y="9336"/>
                </a:lnTo>
                <a:lnTo>
                  <a:pt x="7145" y="9336"/>
                </a:lnTo>
                <a:lnTo>
                  <a:pt x="7145" y="8002"/>
                </a:lnTo>
                <a:lnTo>
                  <a:pt x="7692" y="8002"/>
                </a:lnTo>
                <a:lnTo>
                  <a:pt x="7692" y="9336"/>
                </a:lnTo>
                <a:lnTo>
                  <a:pt x="9336" y="9336"/>
                </a:lnTo>
                <a:lnTo>
                  <a:pt x="9336" y="1"/>
                </a:lnTo>
                <a:lnTo>
                  <a:pt x="7692" y="1"/>
                </a:lnTo>
                <a:lnTo>
                  <a:pt x="7692" y="2144"/>
                </a:lnTo>
                <a:lnTo>
                  <a:pt x="7145" y="2144"/>
                </a:lnTo>
                <a:lnTo>
                  <a:pt x="7145" y="1048"/>
                </a:lnTo>
                <a:lnTo>
                  <a:pt x="6597" y="1048"/>
                </a:lnTo>
                <a:lnTo>
                  <a:pt x="6597" y="2144"/>
                </a:lnTo>
                <a:lnTo>
                  <a:pt x="5501" y="2144"/>
                </a:lnTo>
                <a:lnTo>
                  <a:pt x="5501" y="1048"/>
                </a:lnTo>
                <a:lnTo>
                  <a:pt x="4954" y="1048"/>
                </a:lnTo>
                <a:lnTo>
                  <a:pt x="4954" y="2144"/>
                </a:lnTo>
                <a:lnTo>
                  <a:pt x="3834" y="2144"/>
                </a:lnTo>
                <a:lnTo>
                  <a:pt x="3834" y="2072"/>
                </a:lnTo>
                <a:cubicBezTo>
                  <a:pt x="3834" y="1501"/>
                  <a:pt x="3382" y="1048"/>
                  <a:pt x="2834" y="1048"/>
                </a:cubicBezTo>
                <a:lnTo>
                  <a:pt x="1643" y="1048"/>
                </a:lnTo>
                <a:lnTo>
                  <a:pt x="16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 name="Google Shape;1214;p87"/>
          <p:cNvGrpSpPr/>
          <p:nvPr/>
        </p:nvGrpSpPr>
        <p:grpSpPr>
          <a:xfrm>
            <a:off x="1553325" y="1667533"/>
            <a:ext cx="543794" cy="548642"/>
            <a:chOff x="1400911" y="1492083"/>
            <a:chExt cx="316859" cy="316859"/>
          </a:xfrm>
        </p:grpSpPr>
        <p:sp>
          <p:nvSpPr>
            <p:cNvPr id="1215" name="Google Shape;1215;p87"/>
            <p:cNvSpPr/>
            <p:nvPr/>
          </p:nvSpPr>
          <p:spPr>
            <a:xfrm>
              <a:off x="1525049" y="1721027"/>
              <a:ext cx="68551" cy="87915"/>
            </a:xfrm>
            <a:custGeom>
              <a:rect b="b" l="l" r="r" t="t"/>
              <a:pathLst>
                <a:path extrusionOk="0" h="2597" w="2025">
                  <a:moveTo>
                    <a:pt x="1477" y="548"/>
                  </a:moveTo>
                  <a:lnTo>
                    <a:pt x="1477" y="1096"/>
                  </a:lnTo>
                  <a:lnTo>
                    <a:pt x="548" y="1096"/>
                  </a:lnTo>
                  <a:lnTo>
                    <a:pt x="548" y="548"/>
                  </a:lnTo>
                  <a:close/>
                  <a:moveTo>
                    <a:pt x="1" y="1"/>
                  </a:moveTo>
                  <a:lnTo>
                    <a:pt x="1" y="2596"/>
                  </a:lnTo>
                  <a:lnTo>
                    <a:pt x="548" y="2596"/>
                  </a:lnTo>
                  <a:lnTo>
                    <a:pt x="548" y="1644"/>
                  </a:lnTo>
                  <a:lnTo>
                    <a:pt x="1477" y="1644"/>
                  </a:lnTo>
                  <a:lnTo>
                    <a:pt x="1477" y="2596"/>
                  </a:lnTo>
                  <a:lnTo>
                    <a:pt x="2025" y="2596"/>
                  </a:lnTo>
                  <a:lnTo>
                    <a:pt x="2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7"/>
            <p:cNvSpPr/>
            <p:nvPr/>
          </p:nvSpPr>
          <p:spPr>
            <a:xfrm>
              <a:off x="1612117" y="1721027"/>
              <a:ext cx="68551" cy="87915"/>
            </a:xfrm>
            <a:custGeom>
              <a:rect b="b" l="l" r="r" t="t"/>
              <a:pathLst>
                <a:path extrusionOk="0" h="2597" w="2025">
                  <a:moveTo>
                    <a:pt x="1477" y="548"/>
                  </a:moveTo>
                  <a:lnTo>
                    <a:pt x="1477" y="1096"/>
                  </a:lnTo>
                  <a:lnTo>
                    <a:pt x="548" y="1096"/>
                  </a:lnTo>
                  <a:lnTo>
                    <a:pt x="548" y="548"/>
                  </a:lnTo>
                  <a:close/>
                  <a:moveTo>
                    <a:pt x="1" y="1"/>
                  </a:moveTo>
                  <a:lnTo>
                    <a:pt x="1" y="2596"/>
                  </a:lnTo>
                  <a:lnTo>
                    <a:pt x="548" y="2596"/>
                  </a:lnTo>
                  <a:lnTo>
                    <a:pt x="548" y="1644"/>
                  </a:lnTo>
                  <a:lnTo>
                    <a:pt x="1477" y="1644"/>
                  </a:lnTo>
                  <a:lnTo>
                    <a:pt x="1477" y="2596"/>
                  </a:lnTo>
                  <a:lnTo>
                    <a:pt x="2025" y="2596"/>
                  </a:lnTo>
                  <a:lnTo>
                    <a:pt x="2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7"/>
            <p:cNvSpPr/>
            <p:nvPr/>
          </p:nvSpPr>
          <p:spPr>
            <a:xfrm>
              <a:off x="1437980" y="1721027"/>
              <a:ext cx="68551" cy="87915"/>
            </a:xfrm>
            <a:custGeom>
              <a:rect b="b" l="l" r="r" t="t"/>
              <a:pathLst>
                <a:path extrusionOk="0" h="2597" w="2025">
                  <a:moveTo>
                    <a:pt x="1477" y="548"/>
                  </a:moveTo>
                  <a:lnTo>
                    <a:pt x="1477" y="1096"/>
                  </a:lnTo>
                  <a:lnTo>
                    <a:pt x="548" y="1096"/>
                  </a:lnTo>
                  <a:lnTo>
                    <a:pt x="548" y="548"/>
                  </a:lnTo>
                  <a:close/>
                  <a:moveTo>
                    <a:pt x="1" y="1"/>
                  </a:moveTo>
                  <a:lnTo>
                    <a:pt x="1" y="2596"/>
                  </a:lnTo>
                  <a:lnTo>
                    <a:pt x="548" y="2596"/>
                  </a:lnTo>
                  <a:lnTo>
                    <a:pt x="548" y="1644"/>
                  </a:lnTo>
                  <a:lnTo>
                    <a:pt x="1477" y="1644"/>
                  </a:lnTo>
                  <a:lnTo>
                    <a:pt x="1477" y="2596"/>
                  </a:lnTo>
                  <a:lnTo>
                    <a:pt x="2025" y="2596"/>
                  </a:lnTo>
                  <a:lnTo>
                    <a:pt x="2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7"/>
            <p:cNvSpPr/>
            <p:nvPr/>
          </p:nvSpPr>
          <p:spPr>
            <a:xfrm>
              <a:off x="1400911" y="1646856"/>
              <a:ext cx="316859" cy="162086"/>
            </a:xfrm>
            <a:custGeom>
              <a:rect b="b" l="l" r="r" t="t"/>
              <a:pathLst>
                <a:path extrusionOk="0" h="4788" w="9360">
                  <a:moveTo>
                    <a:pt x="8812" y="548"/>
                  </a:moveTo>
                  <a:lnTo>
                    <a:pt x="8812" y="1096"/>
                  </a:lnTo>
                  <a:lnTo>
                    <a:pt x="548" y="1096"/>
                  </a:lnTo>
                  <a:lnTo>
                    <a:pt x="548" y="548"/>
                  </a:lnTo>
                  <a:close/>
                  <a:moveTo>
                    <a:pt x="0" y="1"/>
                  </a:moveTo>
                  <a:lnTo>
                    <a:pt x="0" y="4787"/>
                  </a:lnTo>
                  <a:lnTo>
                    <a:pt x="548" y="4787"/>
                  </a:lnTo>
                  <a:lnTo>
                    <a:pt x="548" y="1644"/>
                  </a:lnTo>
                  <a:lnTo>
                    <a:pt x="8812" y="1644"/>
                  </a:lnTo>
                  <a:lnTo>
                    <a:pt x="8812" y="4787"/>
                  </a:lnTo>
                  <a:lnTo>
                    <a:pt x="9359" y="4787"/>
                  </a:lnTo>
                  <a:lnTo>
                    <a:pt x="93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7"/>
            <p:cNvSpPr/>
            <p:nvPr/>
          </p:nvSpPr>
          <p:spPr>
            <a:xfrm>
              <a:off x="1400911" y="1492083"/>
              <a:ext cx="316859" cy="137069"/>
            </a:xfrm>
            <a:custGeom>
              <a:rect b="b" l="l" r="r" t="t"/>
              <a:pathLst>
                <a:path extrusionOk="0" h="4049" w="9360">
                  <a:moveTo>
                    <a:pt x="8812" y="548"/>
                  </a:moveTo>
                  <a:lnTo>
                    <a:pt x="8812" y="834"/>
                  </a:lnTo>
                  <a:cubicBezTo>
                    <a:pt x="8812" y="977"/>
                    <a:pt x="8693" y="1096"/>
                    <a:pt x="8526" y="1096"/>
                  </a:cubicBezTo>
                  <a:lnTo>
                    <a:pt x="834" y="1096"/>
                  </a:lnTo>
                  <a:cubicBezTo>
                    <a:pt x="667" y="1096"/>
                    <a:pt x="548" y="977"/>
                    <a:pt x="548" y="834"/>
                  </a:cubicBezTo>
                  <a:lnTo>
                    <a:pt x="548" y="548"/>
                  </a:lnTo>
                  <a:close/>
                  <a:moveTo>
                    <a:pt x="2120" y="2715"/>
                  </a:moveTo>
                  <a:cubicBezTo>
                    <a:pt x="2263" y="2715"/>
                    <a:pt x="2405" y="2834"/>
                    <a:pt x="2405" y="2977"/>
                  </a:cubicBezTo>
                  <a:lnTo>
                    <a:pt x="2405" y="3120"/>
                  </a:lnTo>
                  <a:lnTo>
                    <a:pt x="1858" y="3120"/>
                  </a:lnTo>
                  <a:lnTo>
                    <a:pt x="1858" y="2977"/>
                  </a:lnTo>
                  <a:cubicBezTo>
                    <a:pt x="1858" y="2834"/>
                    <a:pt x="1977" y="2715"/>
                    <a:pt x="2120" y="2715"/>
                  </a:cubicBezTo>
                  <a:close/>
                  <a:moveTo>
                    <a:pt x="7240" y="2715"/>
                  </a:moveTo>
                  <a:cubicBezTo>
                    <a:pt x="7383" y="2715"/>
                    <a:pt x="7502" y="2834"/>
                    <a:pt x="7502" y="2977"/>
                  </a:cubicBezTo>
                  <a:lnTo>
                    <a:pt x="7502" y="3120"/>
                  </a:lnTo>
                  <a:lnTo>
                    <a:pt x="6954" y="3120"/>
                  </a:lnTo>
                  <a:lnTo>
                    <a:pt x="6954" y="2977"/>
                  </a:lnTo>
                  <a:cubicBezTo>
                    <a:pt x="6954" y="2834"/>
                    <a:pt x="7073" y="2715"/>
                    <a:pt x="7240" y="2715"/>
                  </a:cubicBezTo>
                  <a:close/>
                  <a:moveTo>
                    <a:pt x="4668" y="2715"/>
                  </a:moveTo>
                  <a:cubicBezTo>
                    <a:pt x="4835" y="2715"/>
                    <a:pt x="4954" y="2834"/>
                    <a:pt x="4954" y="2977"/>
                  </a:cubicBezTo>
                  <a:lnTo>
                    <a:pt x="4954" y="3477"/>
                  </a:lnTo>
                  <a:lnTo>
                    <a:pt x="4406" y="3477"/>
                  </a:lnTo>
                  <a:lnTo>
                    <a:pt x="4406" y="2977"/>
                  </a:lnTo>
                  <a:cubicBezTo>
                    <a:pt x="4406" y="2834"/>
                    <a:pt x="4525" y="2715"/>
                    <a:pt x="4668" y="2715"/>
                  </a:cubicBezTo>
                  <a:close/>
                  <a:moveTo>
                    <a:pt x="0" y="0"/>
                  </a:moveTo>
                  <a:lnTo>
                    <a:pt x="0" y="834"/>
                  </a:lnTo>
                  <a:cubicBezTo>
                    <a:pt x="0" y="1286"/>
                    <a:pt x="381" y="1644"/>
                    <a:pt x="834" y="1644"/>
                  </a:cubicBezTo>
                  <a:lnTo>
                    <a:pt x="1858" y="1644"/>
                  </a:lnTo>
                  <a:lnTo>
                    <a:pt x="1858" y="2191"/>
                  </a:lnTo>
                  <a:cubicBezTo>
                    <a:pt x="1524" y="2310"/>
                    <a:pt x="1310" y="2620"/>
                    <a:pt x="1310" y="2977"/>
                  </a:cubicBezTo>
                  <a:lnTo>
                    <a:pt x="1310" y="3668"/>
                  </a:lnTo>
                  <a:lnTo>
                    <a:pt x="2953" y="3668"/>
                  </a:lnTo>
                  <a:lnTo>
                    <a:pt x="2953" y="2977"/>
                  </a:lnTo>
                  <a:cubicBezTo>
                    <a:pt x="2953" y="2620"/>
                    <a:pt x="2715" y="2310"/>
                    <a:pt x="2405" y="2215"/>
                  </a:cubicBezTo>
                  <a:lnTo>
                    <a:pt x="2405" y="1644"/>
                  </a:lnTo>
                  <a:lnTo>
                    <a:pt x="4406" y="1644"/>
                  </a:lnTo>
                  <a:lnTo>
                    <a:pt x="4406" y="2215"/>
                  </a:lnTo>
                  <a:cubicBezTo>
                    <a:pt x="4096" y="2310"/>
                    <a:pt x="3858" y="2620"/>
                    <a:pt x="3858" y="2977"/>
                  </a:cubicBezTo>
                  <a:lnTo>
                    <a:pt x="3858" y="4049"/>
                  </a:lnTo>
                  <a:lnTo>
                    <a:pt x="5501" y="4049"/>
                  </a:lnTo>
                  <a:lnTo>
                    <a:pt x="5501" y="2977"/>
                  </a:lnTo>
                  <a:cubicBezTo>
                    <a:pt x="5501" y="2620"/>
                    <a:pt x="5263" y="2310"/>
                    <a:pt x="4954" y="2215"/>
                  </a:cubicBezTo>
                  <a:lnTo>
                    <a:pt x="4954" y="1644"/>
                  </a:lnTo>
                  <a:lnTo>
                    <a:pt x="6954" y="1644"/>
                  </a:lnTo>
                  <a:lnTo>
                    <a:pt x="6954" y="2215"/>
                  </a:lnTo>
                  <a:cubicBezTo>
                    <a:pt x="6644" y="2310"/>
                    <a:pt x="6406" y="2620"/>
                    <a:pt x="6406" y="2977"/>
                  </a:cubicBezTo>
                  <a:lnTo>
                    <a:pt x="6406" y="3668"/>
                  </a:lnTo>
                  <a:lnTo>
                    <a:pt x="8050" y="3668"/>
                  </a:lnTo>
                  <a:lnTo>
                    <a:pt x="8050" y="2977"/>
                  </a:lnTo>
                  <a:cubicBezTo>
                    <a:pt x="8050" y="2620"/>
                    <a:pt x="7835" y="2310"/>
                    <a:pt x="7502" y="2215"/>
                  </a:cubicBezTo>
                  <a:lnTo>
                    <a:pt x="7502" y="1644"/>
                  </a:lnTo>
                  <a:lnTo>
                    <a:pt x="8526" y="1644"/>
                  </a:lnTo>
                  <a:cubicBezTo>
                    <a:pt x="8978" y="1644"/>
                    <a:pt x="9359" y="1286"/>
                    <a:pt x="9359" y="834"/>
                  </a:cubicBezTo>
                  <a:lnTo>
                    <a:pt x="93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03"/>
                                        </p:tgtEl>
                                        <p:attrNameLst>
                                          <p:attrName>style.visibility</p:attrName>
                                        </p:attrNameLst>
                                      </p:cBhvr>
                                      <p:to>
                                        <p:strVal val="visible"/>
                                      </p:to>
                                    </p:set>
                                    <p:anim calcmode="lin" valueType="num">
                                      <p:cBhvr additive="base">
                                        <p:cTn dur="600"/>
                                        <p:tgtEl>
                                          <p:spTgt spid="1203"/>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8">
                                  <p:stCondLst>
                                    <p:cond delay="0"/>
                                  </p:stCondLst>
                                  <p:childTnLst>
                                    <p:set>
                                      <p:cBhvr>
                                        <p:cTn dur="1" fill="hold">
                                          <p:stCondLst>
                                            <p:cond delay="0"/>
                                          </p:stCondLst>
                                        </p:cTn>
                                        <p:tgtEl>
                                          <p:spTgt spid="1204"/>
                                        </p:tgtEl>
                                        <p:attrNameLst>
                                          <p:attrName>style.visibility</p:attrName>
                                        </p:attrNameLst>
                                      </p:cBhvr>
                                      <p:to>
                                        <p:strVal val="visible"/>
                                      </p:to>
                                    </p:set>
                                    <p:anim calcmode="lin" valueType="num">
                                      <p:cBhvr additive="base">
                                        <p:cTn dur="600"/>
                                        <p:tgtEl>
                                          <p:spTgt spid="1204"/>
                                        </p:tgtEl>
                                        <p:attrNameLst>
                                          <p:attrName>ppt_x</p:attrName>
                                        </p:attrNameLst>
                                      </p:cBhvr>
                                      <p:tavLst>
                                        <p:tav fmla="" tm="0">
                                          <p:val>
                                            <p:strVal val="#ppt_x-1"/>
                                          </p:val>
                                        </p:tav>
                                        <p:tav fmla="" tm="100000">
                                          <p:val>
                                            <p:strVal val="#ppt_x"/>
                                          </p:val>
                                        </p:tav>
                                      </p:tavLst>
                                    </p:anim>
                                  </p:childTnLst>
                                </p:cTn>
                              </p:par>
                            </p:childTnLst>
                          </p:cTn>
                        </p:par>
                        <p:par>
                          <p:cTn fill="hold">
                            <p:stCondLst>
                              <p:cond delay="1200"/>
                            </p:stCondLst>
                            <p:childTnLst>
                              <p:par>
                                <p:cTn fill="hold" nodeType="afterEffect" presetClass="entr" presetID="2" presetSubtype="8">
                                  <p:stCondLst>
                                    <p:cond delay="0"/>
                                  </p:stCondLst>
                                  <p:childTnLst>
                                    <p:set>
                                      <p:cBhvr>
                                        <p:cTn dur="1" fill="hold">
                                          <p:stCondLst>
                                            <p:cond delay="0"/>
                                          </p:stCondLst>
                                        </p:cTn>
                                        <p:tgtEl>
                                          <p:spTgt spid="1205"/>
                                        </p:tgtEl>
                                        <p:attrNameLst>
                                          <p:attrName>style.visibility</p:attrName>
                                        </p:attrNameLst>
                                      </p:cBhvr>
                                      <p:to>
                                        <p:strVal val="visible"/>
                                      </p:to>
                                    </p:set>
                                    <p:anim calcmode="lin" valueType="num">
                                      <p:cBhvr additive="base">
                                        <p:cTn dur="600"/>
                                        <p:tgtEl>
                                          <p:spTgt spid="12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88"/>
          <p:cNvSpPr txBox="1"/>
          <p:nvPr>
            <p:ph type="title"/>
          </p:nvPr>
        </p:nvSpPr>
        <p:spPr>
          <a:xfrm>
            <a:off x="720000" y="395625"/>
            <a:ext cx="385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Histogram</a:t>
            </a:r>
            <a:endParaRPr/>
          </a:p>
        </p:txBody>
      </p:sp>
      <p:sp>
        <p:nvSpPr>
          <p:cNvPr id="1225" name="Google Shape;1225;p88"/>
          <p:cNvSpPr txBox="1"/>
          <p:nvPr>
            <p:ph idx="1" type="subTitle"/>
          </p:nvPr>
        </p:nvSpPr>
        <p:spPr>
          <a:xfrm>
            <a:off x="5728225" y="2424875"/>
            <a:ext cx="2534700" cy="7605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a:t>High-priced, larger accommodations are less common or in lesser demand.</a:t>
            </a:r>
            <a:endParaRPr/>
          </a:p>
          <a:p>
            <a:pPr indent="-317500" lvl="0" marL="457200" rtl="0" algn="l">
              <a:spcBef>
                <a:spcPts val="0"/>
              </a:spcBef>
              <a:spcAft>
                <a:spcPts val="0"/>
              </a:spcAft>
              <a:buSzPts val="1400"/>
              <a:buChar char="●"/>
            </a:pPr>
            <a:r>
              <a:rPr lang="en"/>
              <a:t>Travelers prioritizing affordability without sacrificing comfort.</a:t>
            </a:r>
            <a:endParaRPr/>
          </a:p>
          <a:p>
            <a:pPr indent="-317500" lvl="0" marL="457200" rtl="0" algn="l">
              <a:spcBef>
                <a:spcPts val="0"/>
              </a:spcBef>
              <a:spcAft>
                <a:spcPts val="0"/>
              </a:spcAft>
              <a:buSzPts val="1400"/>
              <a:buChar char="●"/>
            </a:pPr>
            <a:r>
              <a:rPr lang="en"/>
              <a:t>Majority people choose airbnb in Zurich more focus on the moderate price, well-reviewed place to stay</a:t>
            </a:r>
            <a:endParaRPr/>
          </a:p>
        </p:txBody>
      </p:sp>
      <p:cxnSp>
        <p:nvCxnSpPr>
          <p:cNvPr id="1226" name="Google Shape;1226;p88"/>
          <p:cNvCxnSpPr>
            <a:stCxn id="1227" idx="1"/>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1228" name="Google Shape;1228;p88"/>
          <p:cNvCxnSpPr>
            <a:stCxn id="1229" idx="3"/>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1230" name="Google Shape;1230;p88">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8">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8">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8">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4" name="Google Shape;1234;p88"/>
          <p:cNvPicPr preferRelativeResize="0"/>
          <p:nvPr/>
        </p:nvPicPr>
        <p:blipFill>
          <a:blip r:embed="rId3">
            <a:alphaModFix/>
          </a:blip>
          <a:stretch>
            <a:fillRect/>
          </a:stretch>
        </p:blipFill>
        <p:spPr>
          <a:xfrm>
            <a:off x="494150" y="1269663"/>
            <a:ext cx="4898830" cy="3116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PROCESS</a:t>
            </a:r>
            <a:endParaRPr/>
          </a:p>
        </p:txBody>
      </p:sp>
      <p:sp>
        <p:nvSpPr>
          <p:cNvPr id="409" name="Google Shape;409;p53"/>
          <p:cNvSpPr txBox="1"/>
          <p:nvPr/>
        </p:nvSpPr>
        <p:spPr>
          <a:xfrm>
            <a:off x="844075" y="255850"/>
            <a:ext cx="4635000" cy="51975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t/>
            </a:r>
            <a:endParaRPr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rPr lang="en" sz="1100">
                <a:solidFill>
                  <a:schemeClr val="dk1"/>
                </a:solidFill>
                <a:latin typeface="Nanum Gothic"/>
                <a:ea typeface="Nanum Gothic"/>
                <a:cs typeface="Nanum Gothic"/>
                <a:sym typeface="Nanum Gothic"/>
              </a:rPr>
              <a:t>Identified columns necessary for our analysis and imputed  missing values</a:t>
            </a:r>
            <a:endParaRPr b="1" sz="2000">
              <a:solidFill>
                <a:schemeClr val="dk1"/>
              </a:solidFill>
              <a:latin typeface="Abhaya Libre"/>
              <a:ea typeface="Abhaya Libre"/>
              <a:cs typeface="Abhaya Libre"/>
              <a:sym typeface="Abhaya Libre"/>
            </a:endParaRPr>
          </a:p>
          <a:p>
            <a:pPr indent="0" lvl="0" marL="457200" marR="0" rtl="0" algn="l">
              <a:lnSpc>
                <a:spcPct val="100000"/>
              </a:lnSpc>
              <a:spcBef>
                <a:spcPts val="1600"/>
              </a:spcBef>
              <a:spcAft>
                <a:spcPts val="0"/>
              </a:spcAft>
              <a:buNone/>
            </a:pPr>
            <a:r>
              <a:rPr b="1" lang="en" sz="1100">
                <a:solidFill>
                  <a:schemeClr val="dk1"/>
                </a:solidFill>
                <a:latin typeface="Nanum Gothic"/>
                <a:ea typeface="Nanum Gothic"/>
                <a:cs typeface="Nanum Gothic"/>
                <a:sym typeface="Nanum Gothic"/>
              </a:rPr>
              <a:t>Imputation strategy:</a:t>
            </a:r>
            <a:endParaRPr b="1"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rPr b="1" lang="en" sz="2000">
                <a:solidFill>
                  <a:schemeClr val="dk1"/>
                </a:solidFill>
                <a:latin typeface="Abhaya Libre"/>
                <a:ea typeface="Abhaya Libre"/>
                <a:cs typeface="Abhaya Libre"/>
                <a:sym typeface="Abhaya Libre"/>
              </a:rPr>
              <a:t>Price</a:t>
            </a:r>
            <a:endParaRPr b="1"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rPr lang="en" sz="1100">
                <a:solidFill>
                  <a:schemeClr val="dk1"/>
                </a:solidFill>
                <a:latin typeface="Nanum Gothic"/>
                <a:ea typeface="Nanum Gothic"/>
                <a:cs typeface="Nanum Gothic"/>
                <a:sym typeface="Nanum Gothic"/>
              </a:rPr>
              <a:t>Imputed using mean price for the specific district (Kreis) and neighborhood.</a:t>
            </a:r>
            <a:endParaRPr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rPr lang="en" sz="1100">
                <a:solidFill>
                  <a:schemeClr val="dk1"/>
                </a:solidFill>
                <a:latin typeface="Nanum Gothic"/>
                <a:ea typeface="Nanum Gothic"/>
                <a:cs typeface="Nanum Gothic"/>
                <a:sym typeface="Nanum Gothic"/>
              </a:rPr>
              <a:t>Ensures pricing consistency within the same geographical area.</a:t>
            </a:r>
            <a:endParaRPr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t/>
            </a:r>
            <a:endParaRPr b="1" sz="2000">
              <a:solidFill>
                <a:schemeClr val="dk1"/>
              </a:solidFill>
              <a:latin typeface="Abhaya Libre"/>
              <a:ea typeface="Abhaya Libre"/>
              <a:cs typeface="Abhaya Libre"/>
              <a:sym typeface="Abhaya Libre"/>
            </a:endParaRPr>
          </a:p>
          <a:p>
            <a:pPr indent="0" lvl="0" marL="0" rtl="0" algn="l">
              <a:spcBef>
                <a:spcPts val="1600"/>
              </a:spcBef>
              <a:spcAft>
                <a:spcPts val="0"/>
              </a:spcAft>
              <a:buNone/>
            </a:pPr>
            <a:r>
              <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t/>
            </a:r>
            <a:endParaRPr b="1" sz="2000">
              <a:solidFill>
                <a:schemeClr val="dk1"/>
              </a:solidFill>
              <a:latin typeface="Abhaya Libre"/>
              <a:ea typeface="Abhaya Libre"/>
              <a:cs typeface="Abhaya Libre"/>
              <a:sym typeface="Abhaya Libre"/>
            </a:endParaRPr>
          </a:p>
          <a:p>
            <a:pPr indent="0" lvl="0" marL="0" rtl="0" algn="r">
              <a:spcBef>
                <a:spcPts val="0"/>
              </a:spcBef>
              <a:spcAft>
                <a:spcPts val="0"/>
              </a:spcAft>
              <a:buNone/>
            </a:pPr>
            <a:r>
              <a:t/>
            </a:r>
            <a:endParaRPr b="1" sz="2000">
              <a:solidFill>
                <a:schemeClr val="dk1"/>
              </a:solidFill>
              <a:latin typeface="Abhaya Libre"/>
              <a:ea typeface="Abhaya Libre"/>
              <a:cs typeface="Abhaya Libre"/>
              <a:sym typeface="Abhaya Libre"/>
            </a:endParaRPr>
          </a:p>
        </p:txBody>
      </p:sp>
      <p:sp>
        <p:nvSpPr>
          <p:cNvPr id="410" name="Google Shape;410;p53">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3">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3">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3">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53"/>
          <p:cNvGrpSpPr/>
          <p:nvPr/>
        </p:nvGrpSpPr>
        <p:grpSpPr>
          <a:xfrm>
            <a:off x="4912322" y="3436693"/>
            <a:ext cx="267959" cy="267927"/>
            <a:chOff x="791925" y="1492525"/>
            <a:chExt cx="315098" cy="315098"/>
          </a:xfrm>
        </p:grpSpPr>
        <p:sp>
          <p:nvSpPr>
            <p:cNvPr id="415" name="Google Shape;415;p53"/>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53"/>
          <p:cNvSpPr txBox="1"/>
          <p:nvPr/>
        </p:nvSpPr>
        <p:spPr>
          <a:xfrm>
            <a:off x="5638722" y="1087000"/>
            <a:ext cx="2514600" cy="3760800"/>
          </a:xfrm>
          <a:prstGeom prst="rect">
            <a:avLst/>
          </a:prstGeom>
          <a:noFill/>
          <a:ln>
            <a:noFill/>
          </a:ln>
        </p:spPr>
        <p:txBody>
          <a:bodyPr anchorCtr="0" anchor="ctr" bIns="91425" lIns="91425" spcFirstLastPara="1" rIns="91425" wrap="square" tIns="91425">
            <a:spAutoFit/>
          </a:bodyPr>
          <a:lstStyle/>
          <a:p>
            <a:pPr indent="457200" lvl="0" marL="0" rtl="0" algn="l">
              <a:spcBef>
                <a:spcPts val="0"/>
              </a:spcBef>
              <a:spcAft>
                <a:spcPts val="0"/>
              </a:spcAft>
              <a:buNone/>
            </a:pPr>
            <a:r>
              <a:rPr b="1" lang="en" sz="2000">
                <a:solidFill>
                  <a:schemeClr val="dk1"/>
                </a:solidFill>
                <a:latin typeface="Abhaya Libre"/>
                <a:ea typeface="Abhaya Libre"/>
                <a:cs typeface="Abhaya Libre"/>
                <a:sym typeface="Abhaya Libre"/>
              </a:rPr>
              <a:t>Beds</a:t>
            </a:r>
            <a:endParaRPr b="1" sz="2000">
              <a:solidFill>
                <a:schemeClr val="dk1"/>
              </a:solidFill>
              <a:latin typeface="Abhaya Libre"/>
              <a:ea typeface="Abhaya Libre"/>
              <a:cs typeface="Abhaya Libre"/>
              <a:sym typeface="Abhaya Libre"/>
            </a:endParaRPr>
          </a:p>
          <a:p>
            <a:pPr indent="0" lvl="0" marL="457200" rtl="0" algn="l">
              <a:spcBef>
                <a:spcPts val="0"/>
              </a:spcBef>
              <a:spcAft>
                <a:spcPts val="0"/>
              </a:spcAft>
              <a:buNone/>
            </a:pPr>
            <a:r>
              <a:rPr lang="en" sz="1100">
                <a:solidFill>
                  <a:schemeClr val="dk1"/>
                </a:solidFill>
                <a:latin typeface="Nanum Gothic"/>
                <a:ea typeface="Nanum Gothic"/>
                <a:cs typeface="Nanum Gothic"/>
                <a:sym typeface="Nanum Gothic"/>
              </a:rPr>
              <a:t>Shared Room:</a:t>
            </a:r>
            <a:endParaRPr sz="1100">
              <a:solidFill>
                <a:schemeClr val="dk1"/>
              </a:solidFill>
              <a:latin typeface="Nanum Gothic"/>
              <a:ea typeface="Nanum Gothic"/>
              <a:cs typeface="Nanum Gothic"/>
              <a:sym typeface="Nanum Gothic"/>
            </a:endParaRPr>
          </a:p>
          <a:p>
            <a:pPr indent="0" lvl="0" marL="457200" rtl="0" algn="l">
              <a:spcBef>
                <a:spcPts val="1600"/>
              </a:spcBef>
              <a:spcAft>
                <a:spcPts val="0"/>
              </a:spcAft>
              <a:buNone/>
            </a:pPr>
            <a:r>
              <a:rPr lang="en" sz="1100">
                <a:solidFill>
                  <a:schemeClr val="dk1"/>
                </a:solidFill>
                <a:latin typeface="Nanum Gothic"/>
                <a:ea typeface="Nanum Gothic"/>
                <a:cs typeface="Nanum Gothic"/>
                <a:sym typeface="Nanum Gothic"/>
              </a:rPr>
              <a:t>Assumes one bed per person in shared accommodations.</a:t>
            </a:r>
            <a:endParaRPr sz="1100">
              <a:solidFill>
                <a:schemeClr val="dk1"/>
              </a:solidFill>
              <a:latin typeface="Nanum Gothic"/>
              <a:ea typeface="Nanum Gothic"/>
              <a:cs typeface="Nanum Gothic"/>
              <a:sym typeface="Nanum Gothic"/>
            </a:endParaRPr>
          </a:p>
          <a:p>
            <a:pPr indent="0" lvl="0" marL="457200" rtl="0" algn="l">
              <a:spcBef>
                <a:spcPts val="1600"/>
              </a:spcBef>
              <a:spcAft>
                <a:spcPts val="0"/>
              </a:spcAft>
              <a:buNone/>
            </a:pPr>
            <a:r>
              <a:rPr lang="en" sz="1100">
                <a:solidFill>
                  <a:schemeClr val="dk1"/>
                </a:solidFill>
                <a:latin typeface="Nanum Gothic"/>
                <a:ea typeface="Nanum Gothic"/>
                <a:cs typeface="Nanum Gothic"/>
                <a:sym typeface="Nanum Gothic"/>
              </a:rPr>
              <a:t>Private Room or Entire Apartment:</a:t>
            </a:r>
            <a:endParaRPr sz="1100">
              <a:solidFill>
                <a:schemeClr val="dk1"/>
              </a:solidFill>
              <a:latin typeface="Nanum Gothic"/>
              <a:ea typeface="Nanum Gothic"/>
              <a:cs typeface="Nanum Gothic"/>
              <a:sym typeface="Nanum Gothic"/>
            </a:endParaRPr>
          </a:p>
          <a:p>
            <a:pPr indent="0" lvl="0" marL="457200" rtl="0" algn="l">
              <a:spcBef>
                <a:spcPts val="1600"/>
              </a:spcBef>
              <a:spcAft>
                <a:spcPts val="0"/>
              </a:spcAft>
              <a:buNone/>
            </a:pPr>
            <a:r>
              <a:rPr lang="en" sz="1100">
                <a:solidFill>
                  <a:schemeClr val="dk1"/>
                </a:solidFill>
                <a:latin typeface="Nanum Gothic"/>
                <a:ea typeface="Nanum Gothic"/>
                <a:cs typeface="Nanum Gothic"/>
                <a:sym typeface="Nanum Gothic"/>
              </a:rPr>
              <a:t>Accommodates 1 or 2:</a:t>
            </a:r>
            <a:endParaRPr sz="1100">
              <a:solidFill>
                <a:schemeClr val="dk1"/>
              </a:solidFill>
              <a:latin typeface="Nanum Gothic"/>
              <a:ea typeface="Nanum Gothic"/>
              <a:cs typeface="Nanum Gothic"/>
              <a:sym typeface="Nanum Gothic"/>
            </a:endParaRPr>
          </a:p>
          <a:p>
            <a:pPr indent="0" lvl="0" marL="457200" rtl="0" algn="l">
              <a:spcBef>
                <a:spcPts val="1600"/>
              </a:spcBef>
              <a:spcAft>
                <a:spcPts val="0"/>
              </a:spcAft>
              <a:buNone/>
            </a:pPr>
            <a:r>
              <a:rPr lang="en" sz="1100">
                <a:solidFill>
                  <a:schemeClr val="dk1"/>
                </a:solidFill>
                <a:latin typeface="Nanum Gothic"/>
                <a:ea typeface="Nanum Gothic"/>
                <a:cs typeface="Nanum Gothic"/>
                <a:sym typeface="Nanum Gothic"/>
              </a:rPr>
              <a:t>Beds set to 1. </a:t>
            </a:r>
            <a:endParaRPr sz="1100">
              <a:solidFill>
                <a:schemeClr val="dk1"/>
              </a:solidFill>
              <a:latin typeface="Nanum Gothic"/>
              <a:ea typeface="Nanum Gothic"/>
              <a:cs typeface="Nanum Gothic"/>
              <a:sym typeface="Nanum Gothic"/>
            </a:endParaRPr>
          </a:p>
          <a:p>
            <a:pPr indent="0" lvl="0" marL="457200" rtl="0" algn="l">
              <a:spcBef>
                <a:spcPts val="1600"/>
              </a:spcBef>
              <a:spcAft>
                <a:spcPts val="0"/>
              </a:spcAft>
              <a:buNone/>
            </a:pPr>
            <a:r>
              <a:rPr lang="en" sz="1100">
                <a:solidFill>
                  <a:schemeClr val="dk1"/>
                </a:solidFill>
                <a:latin typeface="Nanum Gothic"/>
                <a:ea typeface="Nanum Gothic"/>
                <a:cs typeface="Nanum Gothic"/>
                <a:sym typeface="Nanum Gothic"/>
              </a:rPr>
              <a:t>Accommodates 3 to 8:</a:t>
            </a:r>
            <a:endParaRPr sz="1100">
              <a:solidFill>
                <a:schemeClr val="dk1"/>
              </a:solidFill>
              <a:latin typeface="Nanum Gothic"/>
              <a:ea typeface="Nanum Gothic"/>
              <a:cs typeface="Nanum Gothic"/>
              <a:sym typeface="Nanum Gothic"/>
            </a:endParaRPr>
          </a:p>
          <a:p>
            <a:pPr indent="0" lvl="0" marL="457200" rtl="0" algn="l">
              <a:spcBef>
                <a:spcPts val="1600"/>
              </a:spcBef>
              <a:spcAft>
                <a:spcPts val="0"/>
              </a:spcAft>
              <a:buNone/>
            </a:pPr>
            <a:r>
              <a:rPr lang="en" sz="1100">
                <a:solidFill>
                  <a:schemeClr val="dk1"/>
                </a:solidFill>
                <a:latin typeface="Nanum Gothic"/>
                <a:ea typeface="Nanum Gothic"/>
                <a:cs typeface="Nanum Gothic"/>
                <a:sym typeface="Nanum Gothic"/>
              </a:rPr>
              <a:t>Beds = Accommodates/2</a:t>
            </a:r>
            <a:endParaRPr sz="1100">
              <a:solidFill>
                <a:schemeClr val="dk1"/>
              </a:solidFill>
              <a:latin typeface="Nanum Gothic"/>
              <a:ea typeface="Nanum Gothic"/>
              <a:cs typeface="Nanum Gothic"/>
              <a:sym typeface="Nanum Gothic"/>
            </a:endParaRPr>
          </a:p>
          <a:p>
            <a:pPr indent="0" lvl="0" marL="0" rtl="0" algn="l">
              <a:spcBef>
                <a:spcPts val="1600"/>
              </a:spcBef>
              <a:spcAft>
                <a:spcPts val="0"/>
              </a:spcAft>
              <a:buNone/>
            </a:pPr>
            <a:r>
              <a:t/>
            </a:r>
            <a:endParaRPr b="1" sz="2000">
              <a:solidFill>
                <a:schemeClr val="dk1"/>
              </a:solidFill>
              <a:latin typeface="Abhaya Libre"/>
              <a:ea typeface="Abhaya Libre"/>
              <a:cs typeface="Abhaya Libre"/>
              <a:sym typeface="Abhaya Libr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89"/>
          <p:cNvSpPr txBox="1"/>
          <p:nvPr>
            <p:ph type="title"/>
          </p:nvPr>
        </p:nvSpPr>
        <p:spPr>
          <a:xfrm>
            <a:off x="720000" y="395625"/>
            <a:ext cx="385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Boxplot &amp; Scatterplot</a:t>
            </a:r>
            <a:endParaRPr/>
          </a:p>
        </p:txBody>
      </p:sp>
      <p:cxnSp>
        <p:nvCxnSpPr>
          <p:cNvPr id="1240" name="Google Shape;1240;p89"/>
          <p:cNvCxnSpPr>
            <a:stCxn id="1241" idx="1"/>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1242" name="Google Shape;1242;p89"/>
          <p:cNvCxnSpPr>
            <a:stCxn id="1243" idx="3"/>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1244" name="Google Shape;1244;p89">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9">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9">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9">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8" name="Google Shape;1248;p89"/>
          <p:cNvPicPr preferRelativeResize="0"/>
          <p:nvPr/>
        </p:nvPicPr>
        <p:blipFill>
          <a:blip r:embed="rId3">
            <a:alphaModFix/>
          </a:blip>
          <a:stretch>
            <a:fillRect/>
          </a:stretch>
        </p:blipFill>
        <p:spPr>
          <a:xfrm>
            <a:off x="713225" y="988300"/>
            <a:ext cx="3579550" cy="2687526"/>
          </a:xfrm>
          <a:prstGeom prst="rect">
            <a:avLst/>
          </a:prstGeom>
          <a:noFill/>
          <a:ln>
            <a:noFill/>
          </a:ln>
        </p:spPr>
      </p:pic>
      <p:pic>
        <p:nvPicPr>
          <p:cNvPr id="1249" name="Google Shape;1249;p89"/>
          <p:cNvPicPr preferRelativeResize="0"/>
          <p:nvPr/>
        </p:nvPicPr>
        <p:blipFill>
          <a:blip r:embed="rId4">
            <a:alphaModFix/>
          </a:blip>
          <a:stretch>
            <a:fillRect/>
          </a:stretch>
        </p:blipFill>
        <p:spPr>
          <a:xfrm>
            <a:off x="4847763" y="988338"/>
            <a:ext cx="3732887" cy="2687525"/>
          </a:xfrm>
          <a:prstGeom prst="rect">
            <a:avLst/>
          </a:prstGeom>
          <a:noFill/>
          <a:ln>
            <a:noFill/>
          </a:ln>
        </p:spPr>
      </p:pic>
      <p:sp>
        <p:nvSpPr>
          <p:cNvPr id="1250" name="Google Shape;1250;p89"/>
          <p:cNvSpPr txBox="1"/>
          <p:nvPr/>
        </p:nvSpPr>
        <p:spPr>
          <a:xfrm>
            <a:off x="4572000" y="3859388"/>
            <a:ext cx="4473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F</a:t>
            </a:r>
            <a:r>
              <a:rPr lang="en"/>
              <a:t>rom luxury and spacious accommodations to modest and budget-friendly options, catering to diverse traveler needs and preferences.</a:t>
            </a:r>
            <a:endParaRPr/>
          </a:p>
        </p:txBody>
      </p:sp>
      <p:sp>
        <p:nvSpPr>
          <p:cNvPr id="1251" name="Google Shape;1251;p89"/>
          <p:cNvSpPr txBox="1"/>
          <p:nvPr/>
        </p:nvSpPr>
        <p:spPr>
          <a:xfrm>
            <a:off x="429100" y="3923100"/>
            <a:ext cx="4147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V</a:t>
            </a:r>
            <a:r>
              <a:rPr lang="en"/>
              <a:t>isualizes the price distribution across three distinct clusters of Airbnb listings in Zurich</a:t>
            </a:r>
            <a:endParaRPr sz="1600">
              <a:solidFill>
                <a:schemeClr val="dk1"/>
              </a:solidFill>
              <a:latin typeface="Nanum Gothic"/>
              <a:ea typeface="Nanum Gothic"/>
              <a:cs typeface="Nanum Gothic"/>
              <a:sym typeface="Nanum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5" name="Shape 1255"/>
        <p:cNvGrpSpPr/>
        <p:nvPr/>
      </p:nvGrpSpPr>
      <p:grpSpPr>
        <a:xfrm>
          <a:off x="0" y="0"/>
          <a:ext cx="0" cy="0"/>
          <a:chOff x="0" y="0"/>
          <a:chExt cx="0" cy="0"/>
        </a:xfrm>
      </p:grpSpPr>
      <p:sp>
        <p:nvSpPr>
          <p:cNvPr id="1256" name="Google Shape;1256;p90"/>
          <p:cNvSpPr txBox="1"/>
          <p:nvPr>
            <p:ph type="title"/>
          </p:nvPr>
        </p:nvSpPr>
        <p:spPr>
          <a:xfrm>
            <a:off x="357725" y="3233575"/>
            <a:ext cx="4798800" cy="914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CONCLUSIONS</a:t>
            </a:r>
            <a:endParaRPr/>
          </a:p>
        </p:txBody>
      </p:sp>
      <p:sp>
        <p:nvSpPr>
          <p:cNvPr id="1257" name="Google Shape;1257;p90">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0">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0">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90">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91"/>
          <p:cNvSpPr txBox="1"/>
          <p:nvPr>
            <p:ph type="title"/>
          </p:nvPr>
        </p:nvSpPr>
        <p:spPr>
          <a:xfrm>
            <a:off x="720000" y="395625"/>
            <a:ext cx="5136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Who will this analysis help?</a:t>
            </a:r>
            <a:endParaRPr/>
          </a:p>
        </p:txBody>
      </p:sp>
      <p:cxnSp>
        <p:nvCxnSpPr>
          <p:cNvPr id="1266" name="Google Shape;1266;p91"/>
          <p:cNvCxnSpPr>
            <a:stCxn id="1267" idx="1"/>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1268" name="Google Shape;1268;p91"/>
          <p:cNvCxnSpPr>
            <a:stCxn id="1269" idx="3"/>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1270" name="Google Shape;1270;p91">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91">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91">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91">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91"/>
          <p:cNvSpPr txBox="1"/>
          <p:nvPr/>
        </p:nvSpPr>
        <p:spPr>
          <a:xfrm>
            <a:off x="1739550" y="1393050"/>
            <a:ext cx="5664900" cy="31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D0D0D"/>
                </a:solidFill>
                <a:latin typeface="Nanum Gothic"/>
                <a:ea typeface="Nanum Gothic"/>
                <a:cs typeface="Nanum Gothic"/>
                <a:sym typeface="Nanum Gothic"/>
              </a:rPr>
              <a:t>Airbnb Hosts</a:t>
            </a:r>
            <a:r>
              <a:rPr lang="en">
                <a:solidFill>
                  <a:srgbClr val="0D0D0D"/>
                </a:solidFill>
                <a:latin typeface="Nanum Gothic"/>
                <a:ea typeface="Nanum Gothic"/>
                <a:cs typeface="Nanum Gothic"/>
                <a:sym typeface="Nanum Gothic"/>
              </a:rPr>
              <a:t> will benefit by:</a:t>
            </a:r>
            <a:endParaRPr>
              <a:solidFill>
                <a:srgbClr val="0D0D0D"/>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a:solidFill>
                <a:srgbClr val="0D0D0D"/>
              </a:solidFill>
              <a:latin typeface="Nanum Gothic"/>
              <a:ea typeface="Nanum Gothic"/>
              <a:cs typeface="Nanum Gothic"/>
              <a:sym typeface="Nanum Gothic"/>
            </a:endParaRPr>
          </a:p>
          <a:p>
            <a:pPr indent="-317500" lvl="0" marL="457200" rtl="0" algn="l">
              <a:lnSpc>
                <a:spcPct val="115000"/>
              </a:lnSpc>
              <a:spcBef>
                <a:spcPts val="0"/>
              </a:spcBef>
              <a:spcAft>
                <a:spcPts val="0"/>
              </a:spcAft>
              <a:buClr>
                <a:srgbClr val="0D0D0D"/>
              </a:buClr>
              <a:buSzPts val="1400"/>
              <a:buFont typeface="Nanum Gothic"/>
              <a:buChar char="●"/>
            </a:pPr>
            <a:r>
              <a:rPr b="1" lang="en">
                <a:solidFill>
                  <a:srgbClr val="0D0D0D"/>
                </a:solidFill>
                <a:latin typeface="Nanum Gothic"/>
                <a:ea typeface="Nanum Gothic"/>
                <a:cs typeface="Nanum Gothic"/>
                <a:sym typeface="Nanum Gothic"/>
              </a:rPr>
              <a:t>Optimizing </a:t>
            </a:r>
            <a:r>
              <a:rPr lang="en">
                <a:solidFill>
                  <a:srgbClr val="0D0D0D"/>
                </a:solidFill>
                <a:latin typeface="Nanum Gothic"/>
                <a:ea typeface="Nanum Gothic"/>
                <a:cs typeface="Nanum Gothic"/>
                <a:sym typeface="Nanum Gothic"/>
              </a:rPr>
              <a:t>their </a:t>
            </a:r>
            <a:r>
              <a:rPr b="1" lang="en">
                <a:solidFill>
                  <a:srgbClr val="0D0D0D"/>
                </a:solidFill>
                <a:latin typeface="Nanum Gothic"/>
                <a:ea typeface="Nanum Gothic"/>
                <a:cs typeface="Nanum Gothic"/>
                <a:sym typeface="Nanum Gothic"/>
              </a:rPr>
              <a:t>listings </a:t>
            </a:r>
            <a:r>
              <a:rPr lang="en">
                <a:solidFill>
                  <a:srgbClr val="0D0D0D"/>
                </a:solidFill>
                <a:latin typeface="Nanum Gothic"/>
                <a:ea typeface="Nanum Gothic"/>
                <a:cs typeface="Nanum Gothic"/>
                <a:sym typeface="Nanum Gothic"/>
              </a:rPr>
              <a:t>to align with </a:t>
            </a:r>
            <a:r>
              <a:rPr b="1" lang="en">
                <a:solidFill>
                  <a:srgbClr val="0D0D0D"/>
                </a:solidFill>
                <a:latin typeface="Nanum Gothic"/>
                <a:ea typeface="Nanum Gothic"/>
                <a:cs typeface="Nanum Gothic"/>
                <a:sym typeface="Nanum Gothic"/>
              </a:rPr>
              <a:t>market trends</a:t>
            </a:r>
            <a:r>
              <a:rPr lang="en">
                <a:solidFill>
                  <a:srgbClr val="0D0D0D"/>
                </a:solidFill>
                <a:latin typeface="Nanum Gothic"/>
                <a:ea typeface="Nanum Gothic"/>
                <a:cs typeface="Nanum Gothic"/>
                <a:sym typeface="Nanum Gothic"/>
              </a:rPr>
              <a:t>.</a:t>
            </a:r>
            <a:endParaRPr>
              <a:solidFill>
                <a:srgbClr val="0D0D0D"/>
              </a:solidFill>
              <a:latin typeface="Nanum Gothic"/>
              <a:ea typeface="Nanum Gothic"/>
              <a:cs typeface="Nanum Gothic"/>
              <a:sym typeface="Nanum Gothic"/>
            </a:endParaRPr>
          </a:p>
          <a:p>
            <a:pPr indent="0" lvl="0" marL="457200" rtl="0" algn="l">
              <a:lnSpc>
                <a:spcPct val="115000"/>
              </a:lnSpc>
              <a:spcBef>
                <a:spcPts val="0"/>
              </a:spcBef>
              <a:spcAft>
                <a:spcPts val="0"/>
              </a:spcAft>
              <a:buNone/>
            </a:pPr>
            <a:r>
              <a:t/>
            </a:r>
            <a:endParaRPr>
              <a:solidFill>
                <a:srgbClr val="0D0D0D"/>
              </a:solidFill>
              <a:latin typeface="Nanum Gothic"/>
              <a:ea typeface="Nanum Gothic"/>
              <a:cs typeface="Nanum Gothic"/>
              <a:sym typeface="Nanum Gothic"/>
            </a:endParaRPr>
          </a:p>
          <a:p>
            <a:pPr indent="-317500" lvl="0" marL="457200" rtl="0" algn="l">
              <a:lnSpc>
                <a:spcPct val="115000"/>
              </a:lnSpc>
              <a:spcBef>
                <a:spcPts val="0"/>
              </a:spcBef>
              <a:spcAft>
                <a:spcPts val="0"/>
              </a:spcAft>
              <a:buClr>
                <a:srgbClr val="0D0D0D"/>
              </a:buClr>
              <a:buSzPts val="1400"/>
              <a:buFont typeface="Nanum Gothic"/>
              <a:buChar char="●"/>
            </a:pPr>
            <a:r>
              <a:rPr lang="en">
                <a:solidFill>
                  <a:srgbClr val="0D0D0D"/>
                </a:solidFill>
                <a:latin typeface="Nanum Gothic"/>
                <a:ea typeface="Nanum Gothic"/>
                <a:cs typeface="Nanum Gothic"/>
                <a:sym typeface="Nanum Gothic"/>
              </a:rPr>
              <a:t>Setting</a:t>
            </a:r>
            <a:r>
              <a:rPr lang="en">
                <a:solidFill>
                  <a:srgbClr val="0D0D0D"/>
                </a:solidFill>
                <a:latin typeface="Nanum Gothic"/>
                <a:ea typeface="Nanum Gothic"/>
                <a:cs typeface="Nanum Gothic"/>
                <a:sym typeface="Nanum Gothic"/>
              </a:rPr>
              <a:t> </a:t>
            </a:r>
            <a:r>
              <a:rPr b="1" lang="en">
                <a:solidFill>
                  <a:srgbClr val="0D0D0D"/>
                </a:solidFill>
                <a:latin typeface="Nanum Gothic"/>
                <a:ea typeface="Nanum Gothic"/>
                <a:cs typeface="Nanum Gothic"/>
                <a:sym typeface="Nanum Gothic"/>
              </a:rPr>
              <a:t>competitive prices</a:t>
            </a:r>
            <a:r>
              <a:rPr lang="en">
                <a:solidFill>
                  <a:srgbClr val="0D0D0D"/>
                </a:solidFill>
                <a:latin typeface="Nanum Gothic"/>
                <a:ea typeface="Nanum Gothic"/>
                <a:cs typeface="Nanum Gothic"/>
                <a:sym typeface="Nanum Gothic"/>
              </a:rPr>
              <a:t> and </a:t>
            </a:r>
            <a:r>
              <a:rPr b="1" lang="en">
                <a:solidFill>
                  <a:srgbClr val="0D0D0D"/>
                </a:solidFill>
                <a:latin typeface="Nanum Gothic"/>
                <a:ea typeface="Nanum Gothic"/>
                <a:cs typeface="Nanum Gothic"/>
                <a:sym typeface="Nanum Gothic"/>
              </a:rPr>
              <a:t>improve services</a:t>
            </a:r>
            <a:r>
              <a:rPr lang="en">
                <a:solidFill>
                  <a:srgbClr val="0D0D0D"/>
                </a:solidFill>
                <a:latin typeface="Nanum Gothic"/>
                <a:ea typeface="Nanum Gothic"/>
                <a:cs typeface="Nanum Gothic"/>
                <a:sym typeface="Nanum Gothic"/>
              </a:rPr>
              <a:t> based on factors influencing guest satisfaction.</a:t>
            </a:r>
            <a:endParaRPr>
              <a:solidFill>
                <a:srgbClr val="0D0D0D"/>
              </a:solidFill>
              <a:latin typeface="Nanum Gothic"/>
              <a:ea typeface="Nanum Gothic"/>
              <a:cs typeface="Nanum Gothic"/>
              <a:sym typeface="Nanum Gothic"/>
            </a:endParaRPr>
          </a:p>
          <a:p>
            <a:pPr indent="0" lvl="0" marL="457200" rtl="0" algn="l">
              <a:lnSpc>
                <a:spcPct val="115000"/>
              </a:lnSpc>
              <a:spcBef>
                <a:spcPts val="0"/>
              </a:spcBef>
              <a:spcAft>
                <a:spcPts val="0"/>
              </a:spcAft>
              <a:buNone/>
            </a:pPr>
            <a:r>
              <a:t/>
            </a:r>
            <a:endParaRPr>
              <a:solidFill>
                <a:srgbClr val="0D0D0D"/>
              </a:solidFill>
              <a:latin typeface="Nanum Gothic"/>
              <a:ea typeface="Nanum Gothic"/>
              <a:cs typeface="Nanum Gothic"/>
              <a:sym typeface="Nanum Gothic"/>
            </a:endParaRPr>
          </a:p>
          <a:p>
            <a:pPr indent="-317500" lvl="0" marL="457200" rtl="0" algn="l">
              <a:lnSpc>
                <a:spcPct val="115000"/>
              </a:lnSpc>
              <a:spcBef>
                <a:spcPts val="0"/>
              </a:spcBef>
              <a:spcAft>
                <a:spcPts val="0"/>
              </a:spcAft>
              <a:buClr>
                <a:srgbClr val="0D0D0D"/>
              </a:buClr>
              <a:buSzPts val="1400"/>
              <a:buFont typeface="Nanum Gothic"/>
              <a:buChar char="●"/>
            </a:pPr>
            <a:r>
              <a:rPr b="1" lang="en">
                <a:solidFill>
                  <a:srgbClr val="0D0D0D"/>
                </a:solidFill>
                <a:latin typeface="Nanum Gothic"/>
                <a:ea typeface="Nanum Gothic"/>
                <a:cs typeface="Nanum Gothic"/>
                <a:sym typeface="Nanum Gothic"/>
              </a:rPr>
              <a:t>Targeting </a:t>
            </a:r>
            <a:r>
              <a:rPr lang="en">
                <a:solidFill>
                  <a:srgbClr val="0D0D0D"/>
                </a:solidFill>
                <a:latin typeface="Nanum Gothic"/>
                <a:ea typeface="Nanum Gothic"/>
                <a:cs typeface="Nanum Gothic"/>
                <a:sym typeface="Nanum Gothic"/>
              </a:rPr>
              <a:t>specific </a:t>
            </a:r>
            <a:r>
              <a:rPr b="1" lang="en">
                <a:solidFill>
                  <a:srgbClr val="0D0D0D"/>
                </a:solidFill>
                <a:latin typeface="Nanum Gothic"/>
                <a:ea typeface="Nanum Gothic"/>
                <a:cs typeface="Nanum Gothic"/>
                <a:sym typeface="Nanum Gothic"/>
              </a:rPr>
              <a:t>market segments</a:t>
            </a:r>
            <a:r>
              <a:rPr lang="en">
                <a:solidFill>
                  <a:srgbClr val="0D0D0D"/>
                </a:solidFill>
                <a:latin typeface="Nanum Gothic"/>
                <a:ea typeface="Nanum Gothic"/>
                <a:cs typeface="Nanum Gothic"/>
                <a:sym typeface="Nanum Gothic"/>
              </a:rPr>
              <a:t>, i</a:t>
            </a:r>
            <a:r>
              <a:rPr b="1" lang="en">
                <a:solidFill>
                  <a:srgbClr val="0D0D0D"/>
                </a:solidFill>
                <a:latin typeface="Nanum Gothic"/>
                <a:ea typeface="Nanum Gothic"/>
                <a:cs typeface="Nanum Gothic"/>
                <a:sym typeface="Nanum Gothic"/>
              </a:rPr>
              <a:t>mproving marketing strategies</a:t>
            </a:r>
            <a:r>
              <a:rPr lang="en">
                <a:solidFill>
                  <a:srgbClr val="0D0D0D"/>
                </a:solidFill>
                <a:latin typeface="Nanum Gothic"/>
                <a:ea typeface="Nanum Gothic"/>
                <a:cs typeface="Nanum Gothic"/>
                <a:sym typeface="Nanum Gothic"/>
              </a:rPr>
              <a:t> and booking rates.</a:t>
            </a:r>
            <a:endParaRPr>
              <a:solidFill>
                <a:srgbClr val="0D0D0D"/>
              </a:solidFill>
              <a:latin typeface="Nanum Gothic"/>
              <a:ea typeface="Nanum Gothic"/>
              <a:cs typeface="Nanum Gothic"/>
              <a:sym typeface="Nanum Gothic"/>
            </a:endParaRPr>
          </a:p>
          <a:p>
            <a:pPr indent="0" lvl="0" marL="457200" rtl="0" algn="l">
              <a:lnSpc>
                <a:spcPct val="115000"/>
              </a:lnSpc>
              <a:spcBef>
                <a:spcPts val="0"/>
              </a:spcBef>
              <a:spcAft>
                <a:spcPts val="0"/>
              </a:spcAft>
              <a:buNone/>
            </a:pPr>
            <a:r>
              <a:t/>
            </a:r>
            <a:endParaRPr>
              <a:solidFill>
                <a:srgbClr val="0D0D0D"/>
              </a:solidFill>
              <a:latin typeface="Nanum Gothic"/>
              <a:ea typeface="Nanum Gothic"/>
              <a:cs typeface="Nanum Gothic"/>
              <a:sym typeface="Nanum Gothic"/>
            </a:endParaRPr>
          </a:p>
          <a:p>
            <a:pPr indent="-317500" lvl="0" marL="457200" rtl="0" algn="l">
              <a:lnSpc>
                <a:spcPct val="115000"/>
              </a:lnSpc>
              <a:spcBef>
                <a:spcPts val="0"/>
              </a:spcBef>
              <a:spcAft>
                <a:spcPts val="0"/>
              </a:spcAft>
              <a:buClr>
                <a:srgbClr val="0D0D0D"/>
              </a:buClr>
              <a:buSzPts val="1400"/>
              <a:buFont typeface="Nanum Gothic"/>
              <a:buChar char="●"/>
            </a:pPr>
            <a:r>
              <a:rPr lang="en">
                <a:solidFill>
                  <a:srgbClr val="0D0D0D"/>
                </a:solidFill>
                <a:latin typeface="Nanum Gothic"/>
                <a:ea typeface="Nanum Gothic"/>
                <a:cs typeface="Nanum Gothic"/>
                <a:sym typeface="Nanum Gothic"/>
              </a:rPr>
              <a:t>Create </a:t>
            </a:r>
            <a:r>
              <a:rPr b="1" lang="en">
                <a:solidFill>
                  <a:srgbClr val="0D0D0D"/>
                </a:solidFill>
                <a:latin typeface="Nanum Gothic"/>
                <a:ea typeface="Nanum Gothic"/>
                <a:cs typeface="Nanum Gothic"/>
                <a:sym typeface="Nanum Gothic"/>
              </a:rPr>
              <a:t>strategies</a:t>
            </a:r>
            <a:r>
              <a:rPr lang="en">
                <a:solidFill>
                  <a:srgbClr val="0D0D0D"/>
                </a:solidFill>
                <a:latin typeface="Nanum Gothic"/>
                <a:ea typeface="Nanum Gothic"/>
                <a:cs typeface="Nanum Gothic"/>
                <a:sym typeface="Nanum Gothic"/>
              </a:rPr>
              <a:t> to </a:t>
            </a:r>
            <a:r>
              <a:rPr b="1" lang="en">
                <a:solidFill>
                  <a:srgbClr val="0D0D0D"/>
                </a:solidFill>
                <a:latin typeface="Nanum Gothic"/>
                <a:ea typeface="Nanum Gothic"/>
                <a:cs typeface="Nanum Gothic"/>
                <a:sym typeface="Nanum Gothic"/>
              </a:rPr>
              <a:t>enhance guest experiences</a:t>
            </a:r>
            <a:r>
              <a:rPr lang="en">
                <a:solidFill>
                  <a:srgbClr val="0D0D0D"/>
                </a:solidFill>
                <a:latin typeface="Nanum Gothic"/>
                <a:ea typeface="Nanum Gothic"/>
                <a:cs typeface="Nanum Gothic"/>
                <a:sym typeface="Nanum Gothic"/>
              </a:rPr>
              <a:t> and competitiveness in the market.</a:t>
            </a:r>
            <a:endParaRPr>
              <a:solidFill>
                <a:srgbClr val="0D0D0D"/>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800">
              <a:solidFill>
                <a:schemeClr val="dk1"/>
              </a:solidFill>
              <a:latin typeface="Nanum Gothic"/>
              <a:ea typeface="Nanum Gothic"/>
              <a:cs typeface="Nanum Gothic"/>
              <a:sym typeface="Nanum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4"/>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FEATURE ENGINEERING</a:t>
            </a:r>
            <a:endParaRPr/>
          </a:p>
        </p:txBody>
      </p:sp>
      <p:sp>
        <p:nvSpPr>
          <p:cNvPr id="423" name="Google Shape;423;p54"/>
          <p:cNvSpPr txBox="1"/>
          <p:nvPr/>
        </p:nvSpPr>
        <p:spPr>
          <a:xfrm>
            <a:off x="767200" y="849438"/>
            <a:ext cx="4635000" cy="4684500"/>
          </a:xfrm>
          <a:prstGeom prst="rect">
            <a:avLst/>
          </a:prstGeom>
          <a:noFill/>
          <a:ln>
            <a:noFill/>
          </a:ln>
        </p:spPr>
        <p:txBody>
          <a:bodyPr anchorCtr="0" anchor="ctr"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rPr lang="en" sz="1100">
                <a:solidFill>
                  <a:schemeClr val="dk1"/>
                </a:solidFill>
                <a:latin typeface="Nanum Gothic"/>
                <a:ea typeface="Nanum Gothic"/>
                <a:cs typeface="Nanum Gothic"/>
                <a:sym typeface="Nanum Gothic"/>
              </a:rPr>
              <a:t>New Variables:</a:t>
            </a:r>
            <a:endParaRPr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rPr lang="en" sz="1100">
                <a:solidFill>
                  <a:schemeClr val="dk1"/>
                </a:solidFill>
                <a:latin typeface="Nanum Gothic"/>
                <a:ea typeface="Nanum Gothic"/>
                <a:cs typeface="Nanum Gothic"/>
                <a:sym typeface="Nanum Gothic"/>
              </a:rPr>
              <a:t>Guest per bath: indicating bathroom accessibility and potential congestion</a:t>
            </a:r>
            <a:endParaRPr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rPr lang="en" sz="1100">
                <a:solidFill>
                  <a:schemeClr val="dk1"/>
                </a:solidFill>
                <a:latin typeface="Nanum Gothic"/>
                <a:ea typeface="Nanum Gothic"/>
                <a:cs typeface="Nanum Gothic"/>
                <a:sym typeface="Nanum Gothic"/>
              </a:rPr>
              <a:t>Guests per bed: reflecting </a:t>
            </a:r>
            <a:r>
              <a:rPr lang="en" sz="1100">
                <a:solidFill>
                  <a:schemeClr val="dk1"/>
                </a:solidFill>
                <a:latin typeface="Nanum Gothic"/>
                <a:ea typeface="Nanum Gothic"/>
                <a:cs typeface="Nanum Gothic"/>
                <a:sym typeface="Nanum Gothic"/>
              </a:rPr>
              <a:t>sleeping</a:t>
            </a:r>
            <a:r>
              <a:rPr lang="en" sz="1100">
                <a:solidFill>
                  <a:schemeClr val="dk1"/>
                </a:solidFill>
                <a:latin typeface="Nanum Gothic"/>
                <a:ea typeface="Nanum Gothic"/>
                <a:cs typeface="Nanum Gothic"/>
                <a:sym typeface="Nanum Gothic"/>
              </a:rPr>
              <a:t> arrangements and comfort</a:t>
            </a:r>
            <a:endParaRPr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rPr lang="en" sz="1100">
                <a:solidFill>
                  <a:schemeClr val="dk1"/>
                </a:solidFill>
                <a:latin typeface="Nanum Gothic"/>
                <a:ea typeface="Nanum Gothic"/>
                <a:cs typeface="Nanum Gothic"/>
                <a:sym typeface="Nanum Gothic"/>
              </a:rPr>
              <a:t>Price per guest: provides insights into affordability and value for money</a:t>
            </a:r>
            <a:endParaRPr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t/>
            </a:r>
            <a:endParaRPr sz="1100">
              <a:solidFill>
                <a:schemeClr val="dk1"/>
              </a:solidFill>
              <a:latin typeface="Nanum Gothic"/>
              <a:ea typeface="Nanum Gothic"/>
              <a:cs typeface="Nanum Gothic"/>
              <a:sym typeface="Nanum Gothic"/>
            </a:endParaRPr>
          </a:p>
          <a:p>
            <a:pPr indent="0" lvl="0" marL="457200" marR="0" rtl="0" algn="l">
              <a:lnSpc>
                <a:spcPct val="100000"/>
              </a:lnSpc>
              <a:spcBef>
                <a:spcPts val="1600"/>
              </a:spcBef>
              <a:spcAft>
                <a:spcPts val="0"/>
              </a:spcAft>
              <a:buNone/>
            </a:pPr>
            <a:r>
              <a:t/>
            </a:r>
            <a:endParaRPr b="1" sz="2000">
              <a:solidFill>
                <a:schemeClr val="dk1"/>
              </a:solidFill>
              <a:latin typeface="Abhaya Libre"/>
              <a:ea typeface="Abhaya Libre"/>
              <a:cs typeface="Abhaya Libre"/>
              <a:sym typeface="Abhaya Libre"/>
            </a:endParaRPr>
          </a:p>
          <a:p>
            <a:pPr indent="0" lvl="0" marL="0" rtl="0" algn="l">
              <a:spcBef>
                <a:spcPts val="1600"/>
              </a:spcBef>
              <a:spcAft>
                <a:spcPts val="0"/>
              </a:spcAft>
              <a:buNone/>
            </a:pPr>
            <a:r>
              <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t/>
            </a:r>
            <a:endParaRPr b="1" sz="2000">
              <a:solidFill>
                <a:schemeClr val="dk1"/>
              </a:solidFill>
              <a:latin typeface="Abhaya Libre"/>
              <a:ea typeface="Abhaya Libre"/>
              <a:cs typeface="Abhaya Libre"/>
              <a:sym typeface="Abhaya Libre"/>
            </a:endParaRPr>
          </a:p>
          <a:p>
            <a:pPr indent="0" lvl="0" marL="0" rtl="0" algn="r">
              <a:spcBef>
                <a:spcPts val="0"/>
              </a:spcBef>
              <a:spcAft>
                <a:spcPts val="0"/>
              </a:spcAft>
              <a:buNone/>
            </a:pPr>
            <a:r>
              <a:t/>
            </a:r>
            <a:endParaRPr b="1" sz="2000">
              <a:solidFill>
                <a:schemeClr val="dk1"/>
              </a:solidFill>
              <a:latin typeface="Abhaya Libre"/>
              <a:ea typeface="Abhaya Libre"/>
              <a:cs typeface="Abhaya Libre"/>
              <a:sym typeface="Abhaya Libre"/>
            </a:endParaRPr>
          </a:p>
        </p:txBody>
      </p:sp>
      <p:sp>
        <p:nvSpPr>
          <p:cNvPr id="424" name="Google Shape;424;p54">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4">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4">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4">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54"/>
          <p:cNvGrpSpPr/>
          <p:nvPr/>
        </p:nvGrpSpPr>
        <p:grpSpPr>
          <a:xfrm>
            <a:off x="4912322" y="3436693"/>
            <a:ext cx="267959" cy="267927"/>
            <a:chOff x="791925" y="1492525"/>
            <a:chExt cx="315098" cy="315098"/>
          </a:xfrm>
        </p:grpSpPr>
        <p:sp>
          <p:nvSpPr>
            <p:cNvPr id="429" name="Google Shape;429;p54"/>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4"/>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SUMMARY STATISTICS</a:t>
            </a:r>
            <a:r>
              <a:rPr lang="en"/>
              <a:t> </a:t>
            </a:r>
            <a:endParaRPr/>
          </a:p>
        </p:txBody>
      </p:sp>
      <p:sp>
        <p:nvSpPr>
          <p:cNvPr id="436" name="Google Shape;436;p55"/>
          <p:cNvSpPr/>
          <p:nvPr/>
        </p:nvSpPr>
        <p:spPr>
          <a:xfrm>
            <a:off x="3826337" y="897100"/>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437" name="Google Shape;437;p55"/>
          <p:cNvCxnSpPr>
            <a:stCxn id="436" idx="6"/>
            <a:endCxn id="438" idx="2"/>
          </p:cNvCxnSpPr>
          <p:nvPr/>
        </p:nvCxnSpPr>
        <p:spPr>
          <a:xfrm>
            <a:off x="4379237" y="1173550"/>
            <a:ext cx="532200" cy="6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439" name="Google Shape;439;p55"/>
          <p:cNvSpPr txBox="1"/>
          <p:nvPr/>
        </p:nvSpPr>
        <p:spPr>
          <a:xfrm>
            <a:off x="947529" y="968200"/>
            <a:ext cx="27993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High Supply</a:t>
            </a:r>
            <a:endParaRPr b="1" sz="2000">
              <a:solidFill>
                <a:schemeClr val="dk1"/>
              </a:solidFill>
              <a:latin typeface="Abhaya Libre"/>
              <a:ea typeface="Abhaya Libre"/>
              <a:cs typeface="Abhaya Libre"/>
              <a:sym typeface="Abhaya Libre"/>
            </a:endParaRPr>
          </a:p>
        </p:txBody>
      </p:sp>
      <p:sp>
        <p:nvSpPr>
          <p:cNvPr id="440" name="Google Shape;440;p55"/>
          <p:cNvSpPr txBox="1"/>
          <p:nvPr/>
        </p:nvSpPr>
        <p:spPr>
          <a:xfrm>
            <a:off x="1232229" y="2578250"/>
            <a:ext cx="25146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Most affordable</a:t>
            </a:r>
            <a:endParaRPr b="1" sz="2000">
              <a:solidFill>
                <a:schemeClr val="dk1"/>
              </a:solidFill>
              <a:latin typeface="Abhaya Libre"/>
              <a:ea typeface="Abhaya Libre"/>
              <a:cs typeface="Abhaya Libre"/>
              <a:sym typeface="Abhaya Libre"/>
            </a:endParaRPr>
          </a:p>
        </p:txBody>
      </p:sp>
      <p:sp>
        <p:nvSpPr>
          <p:cNvPr id="441" name="Google Shape;441;p55"/>
          <p:cNvSpPr txBox="1"/>
          <p:nvPr/>
        </p:nvSpPr>
        <p:spPr>
          <a:xfrm>
            <a:off x="4895097" y="968200"/>
            <a:ext cx="28785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District 11- Oerlikon- 134 </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District 1- Rathaus-129</a:t>
            </a:r>
            <a:endParaRPr b="1" sz="2000">
              <a:solidFill>
                <a:schemeClr val="dk1"/>
              </a:solidFill>
              <a:latin typeface="Abhaya Libre"/>
              <a:ea typeface="Abhaya Libre"/>
              <a:cs typeface="Abhaya Libre"/>
              <a:sym typeface="Abhaya Libre"/>
            </a:endParaRPr>
          </a:p>
        </p:txBody>
      </p:sp>
      <p:sp>
        <p:nvSpPr>
          <p:cNvPr id="442" name="Google Shape;442;p55"/>
          <p:cNvSpPr txBox="1"/>
          <p:nvPr/>
        </p:nvSpPr>
        <p:spPr>
          <a:xfrm>
            <a:off x="4895097" y="2561925"/>
            <a:ext cx="25146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District 11- Affoltern @46.9 CHF per guest</a:t>
            </a:r>
            <a:endParaRPr b="1" sz="2000">
              <a:solidFill>
                <a:schemeClr val="dk1"/>
              </a:solidFill>
              <a:latin typeface="Abhaya Libre"/>
              <a:ea typeface="Abhaya Libre"/>
              <a:cs typeface="Abhaya Libre"/>
              <a:sym typeface="Abhaya Libre"/>
            </a:endParaRPr>
          </a:p>
        </p:txBody>
      </p:sp>
      <p:sp>
        <p:nvSpPr>
          <p:cNvPr id="443" name="Google Shape;443;p55"/>
          <p:cNvSpPr/>
          <p:nvPr/>
        </p:nvSpPr>
        <p:spPr>
          <a:xfrm>
            <a:off x="3826337" y="2512327"/>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444" name="Google Shape;444;p55">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5">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5">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5">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55"/>
          <p:cNvCxnSpPr>
            <a:stCxn id="449" idx="6"/>
            <a:endCxn id="450" idx="2"/>
          </p:cNvCxnSpPr>
          <p:nvPr/>
        </p:nvCxnSpPr>
        <p:spPr>
          <a:xfrm>
            <a:off x="4379237" y="4403912"/>
            <a:ext cx="532200" cy="6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449" name="Google Shape;449;p55"/>
          <p:cNvSpPr/>
          <p:nvPr/>
        </p:nvSpPr>
        <p:spPr>
          <a:xfrm>
            <a:off x="3826337" y="4127462"/>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sp>
        <p:nvSpPr>
          <p:cNvPr id="451" name="Google Shape;451;p55"/>
          <p:cNvSpPr/>
          <p:nvPr/>
        </p:nvSpPr>
        <p:spPr>
          <a:xfrm>
            <a:off x="3826337" y="3317741"/>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grpSp>
        <p:nvGrpSpPr>
          <p:cNvPr id="452" name="Google Shape;452;p55"/>
          <p:cNvGrpSpPr/>
          <p:nvPr/>
        </p:nvGrpSpPr>
        <p:grpSpPr>
          <a:xfrm>
            <a:off x="3975245" y="3460055"/>
            <a:ext cx="267936" cy="267905"/>
            <a:chOff x="6757968" y="1492083"/>
            <a:chExt cx="316859" cy="316859"/>
          </a:xfrm>
        </p:grpSpPr>
        <p:sp>
          <p:nvSpPr>
            <p:cNvPr id="453" name="Google Shape;453;p55"/>
            <p:cNvSpPr/>
            <p:nvPr/>
          </p:nvSpPr>
          <p:spPr>
            <a:xfrm>
              <a:off x="6795849" y="1642016"/>
              <a:ext cx="129824" cy="129824"/>
            </a:xfrm>
            <a:custGeom>
              <a:rect b="b" l="l" r="r" t="t"/>
              <a:pathLst>
                <a:path extrusionOk="0" h="3835" w="3835">
                  <a:moveTo>
                    <a:pt x="1906" y="549"/>
                  </a:moveTo>
                  <a:cubicBezTo>
                    <a:pt x="2668" y="549"/>
                    <a:pt x="3287" y="1168"/>
                    <a:pt x="3287" y="1930"/>
                  </a:cubicBezTo>
                  <a:cubicBezTo>
                    <a:pt x="3287" y="2668"/>
                    <a:pt x="2668" y="3287"/>
                    <a:pt x="1906" y="3287"/>
                  </a:cubicBezTo>
                  <a:cubicBezTo>
                    <a:pt x="1144" y="3287"/>
                    <a:pt x="548" y="2668"/>
                    <a:pt x="548" y="1930"/>
                  </a:cubicBezTo>
                  <a:cubicBezTo>
                    <a:pt x="548" y="1168"/>
                    <a:pt x="1144" y="549"/>
                    <a:pt x="1906" y="549"/>
                  </a:cubicBezTo>
                  <a:close/>
                  <a:moveTo>
                    <a:pt x="1906" y="1"/>
                  </a:moveTo>
                  <a:cubicBezTo>
                    <a:pt x="858" y="1"/>
                    <a:pt x="1" y="858"/>
                    <a:pt x="1" y="1930"/>
                  </a:cubicBezTo>
                  <a:cubicBezTo>
                    <a:pt x="1" y="2978"/>
                    <a:pt x="858" y="3835"/>
                    <a:pt x="1906" y="3835"/>
                  </a:cubicBezTo>
                  <a:cubicBezTo>
                    <a:pt x="2954" y="3835"/>
                    <a:pt x="3835" y="2978"/>
                    <a:pt x="3835" y="1930"/>
                  </a:cubicBezTo>
                  <a:cubicBezTo>
                    <a:pt x="3835" y="858"/>
                    <a:pt x="2954" y="1"/>
                    <a:pt x="1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5"/>
            <p:cNvSpPr/>
            <p:nvPr/>
          </p:nvSpPr>
          <p:spPr>
            <a:xfrm>
              <a:off x="6832951" y="1679118"/>
              <a:ext cx="55654" cy="55654"/>
            </a:xfrm>
            <a:custGeom>
              <a:rect b="b" l="l" r="r" t="t"/>
              <a:pathLst>
                <a:path extrusionOk="0" h="1644" w="1644">
                  <a:moveTo>
                    <a:pt x="810" y="548"/>
                  </a:moveTo>
                  <a:cubicBezTo>
                    <a:pt x="953" y="548"/>
                    <a:pt x="1096" y="667"/>
                    <a:pt x="1096" y="834"/>
                  </a:cubicBezTo>
                  <a:cubicBezTo>
                    <a:pt x="1096" y="977"/>
                    <a:pt x="953" y="1096"/>
                    <a:pt x="810" y="1096"/>
                  </a:cubicBezTo>
                  <a:cubicBezTo>
                    <a:pt x="667" y="1096"/>
                    <a:pt x="548" y="977"/>
                    <a:pt x="548" y="834"/>
                  </a:cubicBezTo>
                  <a:cubicBezTo>
                    <a:pt x="548" y="667"/>
                    <a:pt x="667" y="548"/>
                    <a:pt x="810" y="548"/>
                  </a:cubicBezTo>
                  <a:close/>
                  <a:moveTo>
                    <a:pt x="810" y="0"/>
                  </a:moveTo>
                  <a:cubicBezTo>
                    <a:pt x="357" y="0"/>
                    <a:pt x="0" y="381"/>
                    <a:pt x="0" y="834"/>
                  </a:cubicBezTo>
                  <a:cubicBezTo>
                    <a:pt x="0" y="1286"/>
                    <a:pt x="357" y="1644"/>
                    <a:pt x="810" y="1644"/>
                  </a:cubicBezTo>
                  <a:cubicBezTo>
                    <a:pt x="1262" y="1644"/>
                    <a:pt x="1643" y="1262"/>
                    <a:pt x="1643" y="834"/>
                  </a:cubicBezTo>
                  <a:cubicBezTo>
                    <a:pt x="1643" y="381"/>
                    <a:pt x="1262" y="0"/>
                    <a:pt x="8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5"/>
            <p:cNvSpPr/>
            <p:nvPr/>
          </p:nvSpPr>
          <p:spPr>
            <a:xfrm>
              <a:off x="6757968" y="1492083"/>
              <a:ext cx="316859" cy="316859"/>
            </a:xfrm>
            <a:custGeom>
              <a:rect b="b" l="l" r="r" t="t"/>
              <a:pathLst>
                <a:path extrusionOk="0" h="9360" w="9360">
                  <a:moveTo>
                    <a:pt x="3739" y="548"/>
                  </a:moveTo>
                  <a:cubicBezTo>
                    <a:pt x="3882" y="548"/>
                    <a:pt x="4025" y="691"/>
                    <a:pt x="4025" y="834"/>
                  </a:cubicBezTo>
                  <a:cubicBezTo>
                    <a:pt x="4025" y="1001"/>
                    <a:pt x="3882" y="1120"/>
                    <a:pt x="3739" y="1120"/>
                  </a:cubicBezTo>
                  <a:lnTo>
                    <a:pt x="2334" y="1120"/>
                  </a:lnTo>
                  <a:cubicBezTo>
                    <a:pt x="2168" y="1120"/>
                    <a:pt x="2049" y="1001"/>
                    <a:pt x="2049" y="834"/>
                  </a:cubicBezTo>
                  <a:cubicBezTo>
                    <a:pt x="2025" y="691"/>
                    <a:pt x="2168" y="548"/>
                    <a:pt x="2334" y="548"/>
                  </a:cubicBezTo>
                  <a:close/>
                  <a:moveTo>
                    <a:pt x="4287" y="1667"/>
                  </a:moveTo>
                  <a:cubicBezTo>
                    <a:pt x="4454" y="1667"/>
                    <a:pt x="4573" y="1810"/>
                    <a:pt x="4573" y="1977"/>
                  </a:cubicBezTo>
                  <a:cubicBezTo>
                    <a:pt x="4573" y="2120"/>
                    <a:pt x="4454" y="2263"/>
                    <a:pt x="4287" y="2263"/>
                  </a:cubicBezTo>
                  <a:lnTo>
                    <a:pt x="1763" y="2263"/>
                  </a:lnTo>
                  <a:cubicBezTo>
                    <a:pt x="1596" y="2263"/>
                    <a:pt x="1477" y="2120"/>
                    <a:pt x="1477" y="1977"/>
                  </a:cubicBezTo>
                  <a:cubicBezTo>
                    <a:pt x="1477" y="1810"/>
                    <a:pt x="1596" y="1667"/>
                    <a:pt x="1763" y="1667"/>
                  </a:cubicBezTo>
                  <a:close/>
                  <a:moveTo>
                    <a:pt x="4406" y="2810"/>
                  </a:moveTo>
                  <a:lnTo>
                    <a:pt x="4406" y="3334"/>
                  </a:lnTo>
                  <a:lnTo>
                    <a:pt x="572" y="3334"/>
                  </a:lnTo>
                  <a:lnTo>
                    <a:pt x="572" y="2810"/>
                  </a:lnTo>
                  <a:close/>
                  <a:moveTo>
                    <a:pt x="5502" y="2810"/>
                  </a:moveTo>
                  <a:lnTo>
                    <a:pt x="5502" y="3358"/>
                  </a:lnTo>
                  <a:lnTo>
                    <a:pt x="4954" y="3358"/>
                  </a:lnTo>
                  <a:lnTo>
                    <a:pt x="4954" y="2810"/>
                  </a:lnTo>
                  <a:close/>
                  <a:moveTo>
                    <a:pt x="8812" y="3906"/>
                  </a:moveTo>
                  <a:lnTo>
                    <a:pt x="8812" y="4978"/>
                  </a:lnTo>
                  <a:lnTo>
                    <a:pt x="8240" y="4978"/>
                  </a:lnTo>
                  <a:lnTo>
                    <a:pt x="8240" y="4430"/>
                  </a:lnTo>
                  <a:lnTo>
                    <a:pt x="7693" y="4430"/>
                  </a:lnTo>
                  <a:lnTo>
                    <a:pt x="7693" y="4978"/>
                  </a:lnTo>
                  <a:lnTo>
                    <a:pt x="7145" y="4978"/>
                  </a:lnTo>
                  <a:lnTo>
                    <a:pt x="7145" y="4430"/>
                  </a:lnTo>
                  <a:lnTo>
                    <a:pt x="6597" y="4430"/>
                  </a:lnTo>
                  <a:lnTo>
                    <a:pt x="6597" y="4978"/>
                  </a:lnTo>
                  <a:lnTo>
                    <a:pt x="6026" y="4978"/>
                  </a:lnTo>
                  <a:lnTo>
                    <a:pt x="6026" y="3906"/>
                  </a:lnTo>
                  <a:close/>
                  <a:moveTo>
                    <a:pt x="7693" y="5525"/>
                  </a:moveTo>
                  <a:lnTo>
                    <a:pt x="7693" y="5835"/>
                  </a:lnTo>
                  <a:cubicBezTo>
                    <a:pt x="7693" y="5978"/>
                    <a:pt x="7573" y="6097"/>
                    <a:pt x="7431" y="6097"/>
                  </a:cubicBezTo>
                  <a:cubicBezTo>
                    <a:pt x="7264" y="6097"/>
                    <a:pt x="7145" y="5978"/>
                    <a:pt x="7145" y="5835"/>
                  </a:cubicBezTo>
                  <a:lnTo>
                    <a:pt x="7145" y="5525"/>
                  </a:lnTo>
                  <a:close/>
                  <a:moveTo>
                    <a:pt x="8812" y="5525"/>
                  </a:moveTo>
                  <a:lnTo>
                    <a:pt x="8812" y="7716"/>
                  </a:lnTo>
                  <a:lnTo>
                    <a:pt x="6026" y="7716"/>
                  </a:lnTo>
                  <a:lnTo>
                    <a:pt x="6026" y="5525"/>
                  </a:lnTo>
                  <a:lnTo>
                    <a:pt x="6597" y="5525"/>
                  </a:lnTo>
                  <a:lnTo>
                    <a:pt x="6597" y="5811"/>
                  </a:lnTo>
                  <a:cubicBezTo>
                    <a:pt x="6597" y="6287"/>
                    <a:pt x="6978" y="6645"/>
                    <a:pt x="7431" y="6645"/>
                  </a:cubicBezTo>
                  <a:cubicBezTo>
                    <a:pt x="7883" y="6645"/>
                    <a:pt x="8240" y="6264"/>
                    <a:pt x="8240" y="5811"/>
                  </a:cubicBezTo>
                  <a:lnTo>
                    <a:pt x="8240" y="5525"/>
                  </a:lnTo>
                  <a:close/>
                  <a:moveTo>
                    <a:pt x="5502" y="3906"/>
                  </a:moveTo>
                  <a:lnTo>
                    <a:pt x="5502" y="8812"/>
                  </a:lnTo>
                  <a:lnTo>
                    <a:pt x="572" y="8812"/>
                  </a:lnTo>
                  <a:lnTo>
                    <a:pt x="572" y="3906"/>
                  </a:lnTo>
                  <a:close/>
                  <a:moveTo>
                    <a:pt x="8812" y="8264"/>
                  </a:moveTo>
                  <a:lnTo>
                    <a:pt x="8812" y="8812"/>
                  </a:lnTo>
                  <a:lnTo>
                    <a:pt x="6049" y="8812"/>
                  </a:lnTo>
                  <a:lnTo>
                    <a:pt x="6049" y="8264"/>
                  </a:lnTo>
                  <a:close/>
                  <a:moveTo>
                    <a:pt x="2334" y="0"/>
                  </a:moveTo>
                  <a:cubicBezTo>
                    <a:pt x="1858" y="0"/>
                    <a:pt x="1477" y="381"/>
                    <a:pt x="1477" y="834"/>
                  </a:cubicBezTo>
                  <a:cubicBezTo>
                    <a:pt x="1477" y="953"/>
                    <a:pt x="1501" y="1072"/>
                    <a:pt x="1548" y="1167"/>
                  </a:cubicBezTo>
                  <a:cubicBezTo>
                    <a:pt x="1191" y="1263"/>
                    <a:pt x="929" y="1572"/>
                    <a:pt x="929" y="1977"/>
                  </a:cubicBezTo>
                  <a:cubicBezTo>
                    <a:pt x="929" y="2072"/>
                    <a:pt x="929" y="2167"/>
                    <a:pt x="977" y="2263"/>
                  </a:cubicBezTo>
                  <a:lnTo>
                    <a:pt x="0" y="2263"/>
                  </a:lnTo>
                  <a:lnTo>
                    <a:pt x="0" y="9359"/>
                  </a:lnTo>
                  <a:lnTo>
                    <a:pt x="9360" y="9359"/>
                  </a:lnTo>
                  <a:lnTo>
                    <a:pt x="9360" y="3358"/>
                  </a:lnTo>
                  <a:lnTo>
                    <a:pt x="6049" y="3358"/>
                  </a:lnTo>
                  <a:lnTo>
                    <a:pt x="6049" y="2263"/>
                  </a:lnTo>
                  <a:lnTo>
                    <a:pt x="5073" y="2263"/>
                  </a:lnTo>
                  <a:cubicBezTo>
                    <a:pt x="5121" y="2167"/>
                    <a:pt x="5121" y="2072"/>
                    <a:pt x="5121" y="1977"/>
                  </a:cubicBezTo>
                  <a:cubicBezTo>
                    <a:pt x="5121" y="1572"/>
                    <a:pt x="4859" y="1263"/>
                    <a:pt x="4501" y="1167"/>
                  </a:cubicBezTo>
                  <a:cubicBezTo>
                    <a:pt x="4549" y="1072"/>
                    <a:pt x="4573" y="953"/>
                    <a:pt x="4573" y="834"/>
                  </a:cubicBezTo>
                  <a:cubicBezTo>
                    <a:pt x="4573" y="381"/>
                    <a:pt x="4192" y="0"/>
                    <a:pt x="3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55"/>
          <p:cNvSpPr txBox="1"/>
          <p:nvPr/>
        </p:nvSpPr>
        <p:spPr>
          <a:xfrm>
            <a:off x="1755129" y="3383269"/>
            <a:ext cx="19917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Expensive</a:t>
            </a:r>
            <a:endParaRPr b="1" sz="2000">
              <a:solidFill>
                <a:schemeClr val="dk1"/>
              </a:solidFill>
              <a:latin typeface="Abhaya Libre"/>
              <a:ea typeface="Abhaya Libre"/>
              <a:cs typeface="Abhaya Libre"/>
              <a:sym typeface="Abhaya Libre"/>
            </a:endParaRPr>
          </a:p>
        </p:txBody>
      </p:sp>
      <p:sp>
        <p:nvSpPr>
          <p:cNvPr id="457" name="Google Shape;457;p55"/>
          <p:cNvSpPr txBox="1"/>
          <p:nvPr/>
        </p:nvSpPr>
        <p:spPr>
          <a:xfrm>
            <a:off x="1755129" y="4188294"/>
            <a:ext cx="19917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Price Variability</a:t>
            </a:r>
            <a:endParaRPr b="1" sz="2000">
              <a:solidFill>
                <a:schemeClr val="dk1"/>
              </a:solidFill>
              <a:latin typeface="Abhaya Libre"/>
              <a:ea typeface="Abhaya Libre"/>
              <a:cs typeface="Abhaya Libre"/>
              <a:sym typeface="Abhaya Libre"/>
            </a:endParaRPr>
          </a:p>
        </p:txBody>
      </p:sp>
      <p:sp>
        <p:nvSpPr>
          <p:cNvPr id="458" name="Google Shape;458;p55"/>
          <p:cNvSpPr txBox="1"/>
          <p:nvPr/>
        </p:nvSpPr>
        <p:spPr>
          <a:xfrm>
            <a:off x="4895097" y="4194025"/>
            <a:ext cx="29706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High-District 1- </a:t>
            </a:r>
            <a:r>
              <a:rPr b="1" lang="en" sz="2000">
                <a:solidFill>
                  <a:schemeClr val="dk1"/>
                </a:solidFill>
                <a:latin typeface="Abhaya Libre"/>
                <a:ea typeface="Abhaya Libre"/>
                <a:cs typeface="Abhaya Libre"/>
                <a:sym typeface="Abhaya Libre"/>
              </a:rPr>
              <a:t>City and Lindenhof</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Low - District 2- Leimbach</a:t>
            </a:r>
            <a:endParaRPr b="1" sz="2000">
              <a:solidFill>
                <a:schemeClr val="dk1"/>
              </a:solidFill>
              <a:latin typeface="Abhaya Libre"/>
              <a:ea typeface="Abhaya Libre"/>
              <a:cs typeface="Abhaya Libre"/>
              <a:sym typeface="Abhaya Libre"/>
            </a:endParaRPr>
          </a:p>
        </p:txBody>
      </p:sp>
      <p:grpSp>
        <p:nvGrpSpPr>
          <p:cNvPr id="459" name="Google Shape;459;p55"/>
          <p:cNvGrpSpPr/>
          <p:nvPr/>
        </p:nvGrpSpPr>
        <p:grpSpPr>
          <a:xfrm>
            <a:off x="3975222" y="1039581"/>
            <a:ext cx="267959" cy="267927"/>
            <a:chOff x="791925" y="1492525"/>
            <a:chExt cx="315098" cy="315098"/>
          </a:xfrm>
        </p:grpSpPr>
        <p:sp>
          <p:nvSpPr>
            <p:cNvPr id="460" name="Google Shape;460;p55"/>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5"/>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55"/>
          <p:cNvSpPr/>
          <p:nvPr/>
        </p:nvSpPr>
        <p:spPr>
          <a:xfrm>
            <a:off x="3826337" y="1669463"/>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463" name="Google Shape;463;p55"/>
          <p:cNvCxnSpPr>
            <a:stCxn id="462" idx="6"/>
          </p:cNvCxnSpPr>
          <p:nvPr/>
        </p:nvCxnSpPr>
        <p:spPr>
          <a:xfrm>
            <a:off x="4379237" y="1945913"/>
            <a:ext cx="532200" cy="6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464" name="Google Shape;464;p55"/>
          <p:cNvSpPr txBox="1"/>
          <p:nvPr/>
        </p:nvSpPr>
        <p:spPr>
          <a:xfrm>
            <a:off x="947529" y="1740563"/>
            <a:ext cx="27993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Low</a:t>
            </a:r>
            <a:r>
              <a:rPr b="1" lang="en" sz="2000">
                <a:solidFill>
                  <a:schemeClr val="dk1"/>
                </a:solidFill>
                <a:latin typeface="Abhaya Libre"/>
                <a:ea typeface="Abhaya Libre"/>
                <a:cs typeface="Abhaya Libre"/>
                <a:sym typeface="Abhaya Libre"/>
              </a:rPr>
              <a:t> Supply</a:t>
            </a:r>
            <a:endParaRPr b="1" sz="2000">
              <a:solidFill>
                <a:schemeClr val="dk1"/>
              </a:solidFill>
              <a:latin typeface="Abhaya Libre"/>
              <a:ea typeface="Abhaya Libre"/>
              <a:cs typeface="Abhaya Libre"/>
              <a:sym typeface="Abhaya Libre"/>
            </a:endParaRPr>
          </a:p>
        </p:txBody>
      </p:sp>
      <p:sp>
        <p:nvSpPr>
          <p:cNvPr id="465" name="Google Shape;465;p55"/>
          <p:cNvSpPr txBox="1"/>
          <p:nvPr/>
        </p:nvSpPr>
        <p:spPr>
          <a:xfrm>
            <a:off x="4895097" y="1740563"/>
            <a:ext cx="28785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District 12- Saatlen- 8 </a:t>
            </a:r>
            <a:endParaRPr b="1" sz="2000">
              <a:solidFill>
                <a:schemeClr val="dk1"/>
              </a:solidFill>
              <a:latin typeface="Abhaya Libre"/>
              <a:ea typeface="Abhaya Libre"/>
              <a:cs typeface="Abhaya Libre"/>
              <a:sym typeface="Abhaya Libre"/>
            </a:endParaRPr>
          </a:p>
        </p:txBody>
      </p:sp>
      <p:grpSp>
        <p:nvGrpSpPr>
          <p:cNvPr id="466" name="Google Shape;466;p55"/>
          <p:cNvGrpSpPr/>
          <p:nvPr/>
        </p:nvGrpSpPr>
        <p:grpSpPr>
          <a:xfrm>
            <a:off x="3975222" y="1789806"/>
            <a:ext cx="267959" cy="267927"/>
            <a:chOff x="791925" y="1492525"/>
            <a:chExt cx="315098" cy="315098"/>
          </a:xfrm>
        </p:grpSpPr>
        <p:sp>
          <p:nvSpPr>
            <p:cNvPr id="467" name="Google Shape;467;p55"/>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5"/>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55"/>
          <p:cNvGrpSpPr/>
          <p:nvPr/>
        </p:nvGrpSpPr>
        <p:grpSpPr>
          <a:xfrm>
            <a:off x="3928647" y="2631478"/>
            <a:ext cx="314534" cy="314501"/>
            <a:chOff x="3325290" y="3431513"/>
            <a:chExt cx="314534" cy="314501"/>
          </a:xfrm>
        </p:grpSpPr>
        <p:sp>
          <p:nvSpPr>
            <p:cNvPr id="470" name="Google Shape;470;p55"/>
            <p:cNvSpPr/>
            <p:nvPr/>
          </p:nvSpPr>
          <p:spPr>
            <a:xfrm>
              <a:off x="3392648" y="3471056"/>
              <a:ext cx="73547" cy="129168"/>
            </a:xfrm>
            <a:custGeom>
              <a:rect b="b" l="l" r="r" t="t"/>
              <a:pathLst>
                <a:path extrusionOk="0" h="4979" w="2835">
                  <a:moveTo>
                    <a:pt x="1072" y="1"/>
                  </a:moveTo>
                  <a:lnTo>
                    <a:pt x="1072" y="715"/>
                  </a:lnTo>
                  <a:cubicBezTo>
                    <a:pt x="477" y="715"/>
                    <a:pt x="0" y="1192"/>
                    <a:pt x="0" y="1787"/>
                  </a:cubicBezTo>
                  <a:cubicBezTo>
                    <a:pt x="0" y="2382"/>
                    <a:pt x="477" y="2859"/>
                    <a:pt x="1072" y="2859"/>
                  </a:cubicBezTo>
                  <a:lnTo>
                    <a:pt x="1786" y="2859"/>
                  </a:lnTo>
                  <a:cubicBezTo>
                    <a:pt x="1977" y="2859"/>
                    <a:pt x="2144" y="3001"/>
                    <a:pt x="2144" y="3216"/>
                  </a:cubicBezTo>
                  <a:cubicBezTo>
                    <a:pt x="2144" y="3406"/>
                    <a:pt x="1977" y="3573"/>
                    <a:pt x="1786" y="3573"/>
                  </a:cubicBezTo>
                  <a:lnTo>
                    <a:pt x="1072" y="3573"/>
                  </a:lnTo>
                  <a:cubicBezTo>
                    <a:pt x="882" y="3573"/>
                    <a:pt x="715" y="3406"/>
                    <a:pt x="715" y="3216"/>
                  </a:cubicBezTo>
                  <a:lnTo>
                    <a:pt x="0" y="3216"/>
                  </a:lnTo>
                  <a:cubicBezTo>
                    <a:pt x="0" y="3787"/>
                    <a:pt x="477" y="4264"/>
                    <a:pt x="1072" y="4264"/>
                  </a:cubicBezTo>
                  <a:lnTo>
                    <a:pt x="1072" y="4978"/>
                  </a:lnTo>
                  <a:lnTo>
                    <a:pt x="1786" y="4978"/>
                  </a:lnTo>
                  <a:lnTo>
                    <a:pt x="1786" y="4264"/>
                  </a:lnTo>
                  <a:cubicBezTo>
                    <a:pt x="2358" y="4264"/>
                    <a:pt x="2834" y="3787"/>
                    <a:pt x="2834" y="3216"/>
                  </a:cubicBezTo>
                  <a:cubicBezTo>
                    <a:pt x="2834" y="2620"/>
                    <a:pt x="2358" y="2144"/>
                    <a:pt x="1786" y="2144"/>
                  </a:cubicBezTo>
                  <a:lnTo>
                    <a:pt x="1072" y="2144"/>
                  </a:lnTo>
                  <a:cubicBezTo>
                    <a:pt x="882" y="2144"/>
                    <a:pt x="715" y="1977"/>
                    <a:pt x="715" y="1787"/>
                  </a:cubicBezTo>
                  <a:cubicBezTo>
                    <a:pt x="715" y="1596"/>
                    <a:pt x="882" y="1430"/>
                    <a:pt x="1072" y="1430"/>
                  </a:cubicBezTo>
                  <a:lnTo>
                    <a:pt x="1786" y="1430"/>
                  </a:lnTo>
                  <a:cubicBezTo>
                    <a:pt x="1977" y="1430"/>
                    <a:pt x="2144" y="1596"/>
                    <a:pt x="2144" y="1787"/>
                  </a:cubicBezTo>
                  <a:lnTo>
                    <a:pt x="2834" y="1787"/>
                  </a:lnTo>
                  <a:cubicBezTo>
                    <a:pt x="2834" y="1192"/>
                    <a:pt x="2358" y="715"/>
                    <a:pt x="1786" y="715"/>
                  </a:cubicBezTo>
                  <a:lnTo>
                    <a:pt x="1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5"/>
            <p:cNvSpPr/>
            <p:nvPr/>
          </p:nvSpPr>
          <p:spPr>
            <a:xfrm>
              <a:off x="3325290" y="3431513"/>
              <a:ext cx="314501" cy="314501"/>
            </a:xfrm>
            <a:custGeom>
              <a:rect b="b" l="l" r="r" t="t"/>
              <a:pathLst>
                <a:path extrusionOk="0" h="12123" w="12123">
                  <a:moveTo>
                    <a:pt x="4025" y="715"/>
                  </a:moveTo>
                  <a:cubicBezTo>
                    <a:pt x="5835" y="715"/>
                    <a:pt x="7335" y="2192"/>
                    <a:pt x="7335" y="4025"/>
                  </a:cubicBezTo>
                  <a:cubicBezTo>
                    <a:pt x="7335" y="4383"/>
                    <a:pt x="7288" y="4716"/>
                    <a:pt x="7169" y="5049"/>
                  </a:cubicBezTo>
                  <a:cubicBezTo>
                    <a:pt x="6192" y="5430"/>
                    <a:pt x="5430" y="6192"/>
                    <a:pt x="5049" y="7169"/>
                  </a:cubicBezTo>
                  <a:cubicBezTo>
                    <a:pt x="4716" y="7288"/>
                    <a:pt x="4382" y="7336"/>
                    <a:pt x="4025" y="7336"/>
                  </a:cubicBezTo>
                  <a:cubicBezTo>
                    <a:pt x="2192" y="7336"/>
                    <a:pt x="715" y="5835"/>
                    <a:pt x="715" y="4025"/>
                  </a:cubicBezTo>
                  <a:cubicBezTo>
                    <a:pt x="715" y="2192"/>
                    <a:pt x="2192" y="715"/>
                    <a:pt x="4025" y="715"/>
                  </a:cubicBezTo>
                  <a:close/>
                  <a:moveTo>
                    <a:pt x="8479" y="5526"/>
                  </a:moveTo>
                  <a:cubicBezTo>
                    <a:pt x="10098" y="5526"/>
                    <a:pt x="11408" y="6835"/>
                    <a:pt x="11408" y="8479"/>
                  </a:cubicBezTo>
                  <a:cubicBezTo>
                    <a:pt x="11408" y="10098"/>
                    <a:pt x="10098" y="11408"/>
                    <a:pt x="8479" y="11408"/>
                  </a:cubicBezTo>
                  <a:cubicBezTo>
                    <a:pt x="6835" y="11408"/>
                    <a:pt x="5526" y="10098"/>
                    <a:pt x="5526" y="8479"/>
                  </a:cubicBezTo>
                  <a:cubicBezTo>
                    <a:pt x="5526" y="6835"/>
                    <a:pt x="6835" y="5526"/>
                    <a:pt x="8479" y="5526"/>
                  </a:cubicBezTo>
                  <a:close/>
                  <a:moveTo>
                    <a:pt x="4025" y="1"/>
                  </a:moveTo>
                  <a:cubicBezTo>
                    <a:pt x="1811" y="1"/>
                    <a:pt x="1" y="1811"/>
                    <a:pt x="1" y="4025"/>
                  </a:cubicBezTo>
                  <a:cubicBezTo>
                    <a:pt x="1" y="6240"/>
                    <a:pt x="1811" y="8050"/>
                    <a:pt x="4025" y="8050"/>
                  </a:cubicBezTo>
                  <a:cubicBezTo>
                    <a:pt x="4311" y="8050"/>
                    <a:pt x="4573" y="8002"/>
                    <a:pt x="4859" y="7955"/>
                  </a:cubicBezTo>
                  <a:lnTo>
                    <a:pt x="4859" y="7955"/>
                  </a:lnTo>
                  <a:cubicBezTo>
                    <a:pt x="4835" y="8121"/>
                    <a:pt x="4811" y="8288"/>
                    <a:pt x="4811" y="8479"/>
                  </a:cubicBezTo>
                  <a:cubicBezTo>
                    <a:pt x="4811" y="10479"/>
                    <a:pt x="6454" y="12122"/>
                    <a:pt x="8479" y="12122"/>
                  </a:cubicBezTo>
                  <a:cubicBezTo>
                    <a:pt x="10479" y="12122"/>
                    <a:pt x="12122" y="10479"/>
                    <a:pt x="12122" y="8479"/>
                  </a:cubicBezTo>
                  <a:cubicBezTo>
                    <a:pt x="12122" y="6454"/>
                    <a:pt x="10479" y="4811"/>
                    <a:pt x="8479" y="4811"/>
                  </a:cubicBezTo>
                  <a:cubicBezTo>
                    <a:pt x="8288" y="4811"/>
                    <a:pt x="8121" y="4835"/>
                    <a:pt x="7955" y="4859"/>
                  </a:cubicBezTo>
                  <a:cubicBezTo>
                    <a:pt x="8002" y="4573"/>
                    <a:pt x="8050" y="4311"/>
                    <a:pt x="8050" y="4025"/>
                  </a:cubicBezTo>
                  <a:cubicBezTo>
                    <a:pt x="8050" y="1811"/>
                    <a:pt x="6240" y="1"/>
                    <a:pt x="4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5"/>
            <p:cNvSpPr/>
            <p:nvPr/>
          </p:nvSpPr>
          <p:spPr>
            <a:xfrm>
              <a:off x="3489663" y="3605150"/>
              <a:ext cx="92070" cy="92070"/>
            </a:xfrm>
            <a:custGeom>
              <a:rect b="b" l="l" r="r" t="t"/>
              <a:pathLst>
                <a:path extrusionOk="0" h="3549" w="3549">
                  <a:moveTo>
                    <a:pt x="2144" y="1"/>
                  </a:moveTo>
                  <a:cubicBezTo>
                    <a:pt x="1358" y="1"/>
                    <a:pt x="715" y="644"/>
                    <a:pt x="715" y="1429"/>
                  </a:cubicBezTo>
                  <a:lnTo>
                    <a:pt x="0" y="1429"/>
                  </a:lnTo>
                  <a:lnTo>
                    <a:pt x="0" y="2120"/>
                  </a:lnTo>
                  <a:lnTo>
                    <a:pt x="715" y="2120"/>
                  </a:lnTo>
                  <a:cubicBezTo>
                    <a:pt x="715" y="2906"/>
                    <a:pt x="1358" y="3549"/>
                    <a:pt x="2144" y="3549"/>
                  </a:cubicBezTo>
                  <a:cubicBezTo>
                    <a:pt x="2906" y="3549"/>
                    <a:pt x="3549" y="2906"/>
                    <a:pt x="3549" y="2120"/>
                  </a:cubicBezTo>
                  <a:lnTo>
                    <a:pt x="2834" y="2120"/>
                  </a:lnTo>
                  <a:cubicBezTo>
                    <a:pt x="2834" y="2525"/>
                    <a:pt x="2525" y="2834"/>
                    <a:pt x="2144" y="2834"/>
                  </a:cubicBezTo>
                  <a:cubicBezTo>
                    <a:pt x="1739" y="2834"/>
                    <a:pt x="1429" y="2525"/>
                    <a:pt x="1429" y="2120"/>
                  </a:cubicBezTo>
                  <a:lnTo>
                    <a:pt x="2144" y="2120"/>
                  </a:lnTo>
                  <a:lnTo>
                    <a:pt x="2144" y="1429"/>
                  </a:lnTo>
                  <a:lnTo>
                    <a:pt x="1429" y="1429"/>
                  </a:lnTo>
                  <a:cubicBezTo>
                    <a:pt x="1429" y="1025"/>
                    <a:pt x="1739" y="715"/>
                    <a:pt x="2144" y="715"/>
                  </a:cubicBezTo>
                  <a:cubicBezTo>
                    <a:pt x="2525" y="715"/>
                    <a:pt x="2834" y="1025"/>
                    <a:pt x="2834" y="1429"/>
                  </a:cubicBezTo>
                  <a:lnTo>
                    <a:pt x="3549" y="1429"/>
                  </a:lnTo>
                  <a:cubicBezTo>
                    <a:pt x="3549" y="644"/>
                    <a:pt x="2906" y="1"/>
                    <a:pt x="2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5"/>
            <p:cNvSpPr/>
            <p:nvPr/>
          </p:nvSpPr>
          <p:spPr>
            <a:xfrm>
              <a:off x="3528583" y="3450065"/>
              <a:ext cx="111241" cy="89605"/>
            </a:xfrm>
            <a:custGeom>
              <a:rect b="b" l="l" r="r" t="t"/>
              <a:pathLst>
                <a:path extrusionOk="0" h="3454" w="4288">
                  <a:moveTo>
                    <a:pt x="1" y="0"/>
                  </a:moveTo>
                  <a:lnTo>
                    <a:pt x="1" y="715"/>
                  </a:lnTo>
                  <a:lnTo>
                    <a:pt x="2549" y="715"/>
                  </a:lnTo>
                  <a:lnTo>
                    <a:pt x="2549" y="2096"/>
                  </a:lnTo>
                  <a:lnTo>
                    <a:pt x="2025" y="1572"/>
                  </a:lnTo>
                  <a:lnTo>
                    <a:pt x="1525" y="2072"/>
                  </a:lnTo>
                  <a:lnTo>
                    <a:pt x="2906" y="3453"/>
                  </a:lnTo>
                  <a:lnTo>
                    <a:pt x="4287" y="2072"/>
                  </a:lnTo>
                  <a:lnTo>
                    <a:pt x="3787" y="1572"/>
                  </a:lnTo>
                  <a:lnTo>
                    <a:pt x="3263" y="2096"/>
                  </a:lnTo>
                  <a:lnTo>
                    <a:pt x="32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5"/>
            <p:cNvSpPr/>
            <p:nvPr/>
          </p:nvSpPr>
          <p:spPr>
            <a:xfrm>
              <a:off x="3325290" y="3637895"/>
              <a:ext cx="111241" cy="89605"/>
            </a:xfrm>
            <a:custGeom>
              <a:rect b="b" l="l" r="r" t="t"/>
              <a:pathLst>
                <a:path extrusionOk="0" h="3454" w="4288">
                  <a:moveTo>
                    <a:pt x="1382" y="1"/>
                  </a:moveTo>
                  <a:lnTo>
                    <a:pt x="1" y="1382"/>
                  </a:lnTo>
                  <a:lnTo>
                    <a:pt x="501" y="1882"/>
                  </a:lnTo>
                  <a:lnTo>
                    <a:pt x="1025" y="1358"/>
                  </a:lnTo>
                  <a:lnTo>
                    <a:pt x="1025" y="3454"/>
                  </a:lnTo>
                  <a:lnTo>
                    <a:pt x="4287" y="3454"/>
                  </a:lnTo>
                  <a:lnTo>
                    <a:pt x="4287" y="2739"/>
                  </a:lnTo>
                  <a:lnTo>
                    <a:pt x="1739" y="2739"/>
                  </a:lnTo>
                  <a:lnTo>
                    <a:pt x="1739" y="1358"/>
                  </a:lnTo>
                  <a:lnTo>
                    <a:pt x="2263" y="1882"/>
                  </a:lnTo>
                  <a:lnTo>
                    <a:pt x="2763" y="1382"/>
                  </a:lnTo>
                  <a:lnTo>
                    <a:pt x="13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55"/>
          <p:cNvSpPr txBox="1"/>
          <p:nvPr/>
        </p:nvSpPr>
        <p:spPr>
          <a:xfrm>
            <a:off x="4895097" y="3377963"/>
            <a:ext cx="25146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District 1- City @146.6 CHF per guest</a:t>
            </a:r>
            <a:endParaRPr b="1" sz="2000">
              <a:solidFill>
                <a:schemeClr val="dk1"/>
              </a:solidFill>
              <a:latin typeface="Abhaya Libre"/>
              <a:ea typeface="Abhaya Libre"/>
              <a:cs typeface="Abhaya Libre"/>
              <a:sym typeface="Abhaya Libre"/>
            </a:endParaRPr>
          </a:p>
        </p:txBody>
      </p:sp>
      <p:cxnSp>
        <p:nvCxnSpPr>
          <p:cNvPr id="476" name="Google Shape;476;p55"/>
          <p:cNvCxnSpPr/>
          <p:nvPr/>
        </p:nvCxnSpPr>
        <p:spPr>
          <a:xfrm>
            <a:off x="4237325" y="2769750"/>
            <a:ext cx="5322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477" name="Google Shape;477;p55"/>
          <p:cNvCxnSpPr/>
          <p:nvPr/>
        </p:nvCxnSpPr>
        <p:spPr>
          <a:xfrm>
            <a:off x="4237325" y="3551100"/>
            <a:ext cx="532200" cy="600"/>
          </a:xfrm>
          <a:prstGeom prst="bentConnector3">
            <a:avLst>
              <a:gd fmla="val 50000" name="adj1"/>
            </a:avLst>
          </a:prstGeom>
          <a:noFill/>
          <a:ln cap="flat" cmpd="sng" w="9525">
            <a:solidFill>
              <a:schemeClr val="dk1"/>
            </a:solidFill>
            <a:prstDash val="solid"/>
            <a:round/>
            <a:headEnd len="med" w="med" type="none"/>
            <a:tailEnd len="med" w="med" type="none"/>
          </a:ln>
        </p:spPr>
      </p:cxnSp>
      <p:grpSp>
        <p:nvGrpSpPr>
          <p:cNvPr id="478" name="Google Shape;478;p55"/>
          <p:cNvGrpSpPr/>
          <p:nvPr/>
        </p:nvGrpSpPr>
        <p:grpSpPr>
          <a:xfrm>
            <a:off x="3928647" y="4242428"/>
            <a:ext cx="314534" cy="314501"/>
            <a:chOff x="3325290" y="3431513"/>
            <a:chExt cx="314534" cy="314501"/>
          </a:xfrm>
        </p:grpSpPr>
        <p:sp>
          <p:nvSpPr>
            <p:cNvPr id="479" name="Google Shape;479;p55"/>
            <p:cNvSpPr/>
            <p:nvPr/>
          </p:nvSpPr>
          <p:spPr>
            <a:xfrm>
              <a:off x="3392648" y="3471056"/>
              <a:ext cx="73547" cy="129168"/>
            </a:xfrm>
            <a:custGeom>
              <a:rect b="b" l="l" r="r" t="t"/>
              <a:pathLst>
                <a:path extrusionOk="0" h="4979" w="2835">
                  <a:moveTo>
                    <a:pt x="1072" y="1"/>
                  </a:moveTo>
                  <a:lnTo>
                    <a:pt x="1072" y="715"/>
                  </a:lnTo>
                  <a:cubicBezTo>
                    <a:pt x="477" y="715"/>
                    <a:pt x="0" y="1192"/>
                    <a:pt x="0" y="1787"/>
                  </a:cubicBezTo>
                  <a:cubicBezTo>
                    <a:pt x="0" y="2382"/>
                    <a:pt x="477" y="2859"/>
                    <a:pt x="1072" y="2859"/>
                  </a:cubicBezTo>
                  <a:lnTo>
                    <a:pt x="1786" y="2859"/>
                  </a:lnTo>
                  <a:cubicBezTo>
                    <a:pt x="1977" y="2859"/>
                    <a:pt x="2144" y="3001"/>
                    <a:pt x="2144" y="3216"/>
                  </a:cubicBezTo>
                  <a:cubicBezTo>
                    <a:pt x="2144" y="3406"/>
                    <a:pt x="1977" y="3573"/>
                    <a:pt x="1786" y="3573"/>
                  </a:cubicBezTo>
                  <a:lnTo>
                    <a:pt x="1072" y="3573"/>
                  </a:lnTo>
                  <a:cubicBezTo>
                    <a:pt x="882" y="3573"/>
                    <a:pt x="715" y="3406"/>
                    <a:pt x="715" y="3216"/>
                  </a:cubicBezTo>
                  <a:lnTo>
                    <a:pt x="0" y="3216"/>
                  </a:lnTo>
                  <a:cubicBezTo>
                    <a:pt x="0" y="3787"/>
                    <a:pt x="477" y="4264"/>
                    <a:pt x="1072" y="4264"/>
                  </a:cubicBezTo>
                  <a:lnTo>
                    <a:pt x="1072" y="4978"/>
                  </a:lnTo>
                  <a:lnTo>
                    <a:pt x="1786" y="4978"/>
                  </a:lnTo>
                  <a:lnTo>
                    <a:pt x="1786" y="4264"/>
                  </a:lnTo>
                  <a:cubicBezTo>
                    <a:pt x="2358" y="4264"/>
                    <a:pt x="2834" y="3787"/>
                    <a:pt x="2834" y="3216"/>
                  </a:cubicBezTo>
                  <a:cubicBezTo>
                    <a:pt x="2834" y="2620"/>
                    <a:pt x="2358" y="2144"/>
                    <a:pt x="1786" y="2144"/>
                  </a:cubicBezTo>
                  <a:lnTo>
                    <a:pt x="1072" y="2144"/>
                  </a:lnTo>
                  <a:cubicBezTo>
                    <a:pt x="882" y="2144"/>
                    <a:pt x="715" y="1977"/>
                    <a:pt x="715" y="1787"/>
                  </a:cubicBezTo>
                  <a:cubicBezTo>
                    <a:pt x="715" y="1596"/>
                    <a:pt x="882" y="1430"/>
                    <a:pt x="1072" y="1430"/>
                  </a:cubicBezTo>
                  <a:lnTo>
                    <a:pt x="1786" y="1430"/>
                  </a:lnTo>
                  <a:cubicBezTo>
                    <a:pt x="1977" y="1430"/>
                    <a:pt x="2144" y="1596"/>
                    <a:pt x="2144" y="1787"/>
                  </a:cubicBezTo>
                  <a:lnTo>
                    <a:pt x="2834" y="1787"/>
                  </a:lnTo>
                  <a:cubicBezTo>
                    <a:pt x="2834" y="1192"/>
                    <a:pt x="2358" y="715"/>
                    <a:pt x="1786" y="715"/>
                  </a:cubicBezTo>
                  <a:lnTo>
                    <a:pt x="1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5"/>
            <p:cNvSpPr/>
            <p:nvPr/>
          </p:nvSpPr>
          <p:spPr>
            <a:xfrm>
              <a:off x="3325290" y="3431513"/>
              <a:ext cx="314501" cy="314501"/>
            </a:xfrm>
            <a:custGeom>
              <a:rect b="b" l="l" r="r" t="t"/>
              <a:pathLst>
                <a:path extrusionOk="0" h="12123" w="12123">
                  <a:moveTo>
                    <a:pt x="4025" y="715"/>
                  </a:moveTo>
                  <a:cubicBezTo>
                    <a:pt x="5835" y="715"/>
                    <a:pt x="7335" y="2192"/>
                    <a:pt x="7335" y="4025"/>
                  </a:cubicBezTo>
                  <a:cubicBezTo>
                    <a:pt x="7335" y="4383"/>
                    <a:pt x="7288" y="4716"/>
                    <a:pt x="7169" y="5049"/>
                  </a:cubicBezTo>
                  <a:cubicBezTo>
                    <a:pt x="6192" y="5430"/>
                    <a:pt x="5430" y="6192"/>
                    <a:pt x="5049" y="7169"/>
                  </a:cubicBezTo>
                  <a:cubicBezTo>
                    <a:pt x="4716" y="7288"/>
                    <a:pt x="4382" y="7336"/>
                    <a:pt x="4025" y="7336"/>
                  </a:cubicBezTo>
                  <a:cubicBezTo>
                    <a:pt x="2192" y="7336"/>
                    <a:pt x="715" y="5835"/>
                    <a:pt x="715" y="4025"/>
                  </a:cubicBezTo>
                  <a:cubicBezTo>
                    <a:pt x="715" y="2192"/>
                    <a:pt x="2192" y="715"/>
                    <a:pt x="4025" y="715"/>
                  </a:cubicBezTo>
                  <a:close/>
                  <a:moveTo>
                    <a:pt x="8479" y="5526"/>
                  </a:moveTo>
                  <a:cubicBezTo>
                    <a:pt x="10098" y="5526"/>
                    <a:pt x="11408" y="6835"/>
                    <a:pt x="11408" y="8479"/>
                  </a:cubicBezTo>
                  <a:cubicBezTo>
                    <a:pt x="11408" y="10098"/>
                    <a:pt x="10098" y="11408"/>
                    <a:pt x="8479" y="11408"/>
                  </a:cubicBezTo>
                  <a:cubicBezTo>
                    <a:pt x="6835" y="11408"/>
                    <a:pt x="5526" y="10098"/>
                    <a:pt x="5526" y="8479"/>
                  </a:cubicBezTo>
                  <a:cubicBezTo>
                    <a:pt x="5526" y="6835"/>
                    <a:pt x="6835" y="5526"/>
                    <a:pt x="8479" y="5526"/>
                  </a:cubicBezTo>
                  <a:close/>
                  <a:moveTo>
                    <a:pt x="4025" y="1"/>
                  </a:moveTo>
                  <a:cubicBezTo>
                    <a:pt x="1811" y="1"/>
                    <a:pt x="1" y="1811"/>
                    <a:pt x="1" y="4025"/>
                  </a:cubicBezTo>
                  <a:cubicBezTo>
                    <a:pt x="1" y="6240"/>
                    <a:pt x="1811" y="8050"/>
                    <a:pt x="4025" y="8050"/>
                  </a:cubicBezTo>
                  <a:cubicBezTo>
                    <a:pt x="4311" y="8050"/>
                    <a:pt x="4573" y="8002"/>
                    <a:pt x="4859" y="7955"/>
                  </a:cubicBezTo>
                  <a:lnTo>
                    <a:pt x="4859" y="7955"/>
                  </a:lnTo>
                  <a:cubicBezTo>
                    <a:pt x="4835" y="8121"/>
                    <a:pt x="4811" y="8288"/>
                    <a:pt x="4811" y="8479"/>
                  </a:cubicBezTo>
                  <a:cubicBezTo>
                    <a:pt x="4811" y="10479"/>
                    <a:pt x="6454" y="12122"/>
                    <a:pt x="8479" y="12122"/>
                  </a:cubicBezTo>
                  <a:cubicBezTo>
                    <a:pt x="10479" y="12122"/>
                    <a:pt x="12122" y="10479"/>
                    <a:pt x="12122" y="8479"/>
                  </a:cubicBezTo>
                  <a:cubicBezTo>
                    <a:pt x="12122" y="6454"/>
                    <a:pt x="10479" y="4811"/>
                    <a:pt x="8479" y="4811"/>
                  </a:cubicBezTo>
                  <a:cubicBezTo>
                    <a:pt x="8288" y="4811"/>
                    <a:pt x="8121" y="4835"/>
                    <a:pt x="7955" y="4859"/>
                  </a:cubicBezTo>
                  <a:cubicBezTo>
                    <a:pt x="8002" y="4573"/>
                    <a:pt x="8050" y="4311"/>
                    <a:pt x="8050" y="4025"/>
                  </a:cubicBezTo>
                  <a:cubicBezTo>
                    <a:pt x="8050" y="1811"/>
                    <a:pt x="6240" y="1"/>
                    <a:pt x="4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5"/>
            <p:cNvSpPr/>
            <p:nvPr/>
          </p:nvSpPr>
          <p:spPr>
            <a:xfrm>
              <a:off x="3489663" y="3605150"/>
              <a:ext cx="92070" cy="92070"/>
            </a:xfrm>
            <a:custGeom>
              <a:rect b="b" l="l" r="r" t="t"/>
              <a:pathLst>
                <a:path extrusionOk="0" h="3549" w="3549">
                  <a:moveTo>
                    <a:pt x="2144" y="1"/>
                  </a:moveTo>
                  <a:cubicBezTo>
                    <a:pt x="1358" y="1"/>
                    <a:pt x="715" y="644"/>
                    <a:pt x="715" y="1429"/>
                  </a:cubicBezTo>
                  <a:lnTo>
                    <a:pt x="0" y="1429"/>
                  </a:lnTo>
                  <a:lnTo>
                    <a:pt x="0" y="2120"/>
                  </a:lnTo>
                  <a:lnTo>
                    <a:pt x="715" y="2120"/>
                  </a:lnTo>
                  <a:cubicBezTo>
                    <a:pt x="715" y="2906"/>
                    <a:pt x="1358" y="3549"/>
                    <a:pt x="2144" y="3549"/>
                  </a:cubicBezTo>
                  <a:cubicBezTo>
                    <a:pt x="2906" y="3549"/>
                    <a:pt x="3549" y="2906"/>
                    <a:pt x="3549" y="2120"/>
                  </a:cubicBezTo>
                  <a:lnTo>
                    <a:pt x="2834" y="2120"/>
                  </a:lnTo>
                  <a:cubicBezTo>
                    <a:pt x="2834" y="2525"/>
                    <a:pt x="2525" y="2834"/>
                    <a:pt x="2144" y="2834"/>
                  </a:cubicBezTo>
                  <a:cubicBezTo>
                    <a:pt x="1739" y="2834"/>
                    <a:pt x="1429" y="2525"/>
                    <a:pt x="1429" y="2120"/>
                  </a:cubicBezTo>
                  <a:lnTo>
                    <a:pt x="2144" y="2120"/>
                  </a:lnTo>
                  <a:lnTo>
                    <a:pt x="2144" y="1429"/>
                  </a:lnTo>
                  <a:lnTo>
                    <a:pt x="1429" y="1429"/>
                  </a:lnTo>
                  <a:cubicBezTo>
                    <a:pt x="1429" y="1025"/>
                    <a:pt x="1739" y="715"/>
                    <a:pt x="2144" y="715"/>
                  </a:cubicBezTo>
                  <a:cubicBezTo>
                    <a:pt x="2525" y="715"/>
                    <a:pt x="2834" y="1025"/>
                    <a:pt x="2834" y="1429"/>
                  </a:cubicBezTo>
                  <a:lnTo>
                    <a:pt x="3549" y="1429"/>
                  </a:lnTo>
                  <a:cubicBezTo>
                    <a:pt x="3549" y="644"/>
                    <a:pt x="2906" y="1"/>
                    <a:pt x="2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5"/>
            <p:cNvSpPr/>
            <p:nvPr/>
          </p:nvSpPr>
          <p:spPr>
            <a:xfrm>
              <a:off x="3528583" y="3450065"/>
              <a:ext cx="111241" cy="89605"/>
            </a:xfrm>
            <a:custGeom>
              <a:rect b="b" l="l" r="r" t="t"/>
              <a:pathLst>
                <a:path extrusionOk="0" h="3454" w="4288">
                  <a:moveTo>
                    <a:pt x="1" y="0"/>
                  </a:moveTo>
                  <a:lnTo>
                    <a:pt x="1" y="715"/>
                  </a:lnTo>
                  <a:lnTo>
                    <a:pt x="2549" y="715"/>
                  </a:lnTo>
                  <a:lnTo>
                    <a:pt x="2549" y="2096"/>
                  </a:lnTo>
                  <a:lnTo>
                    <a:pt x="2025" y="1572"/>
                  </a:lnTo>
                  <a:lnTo>
                    <a:pt x="1525" y="2072"/>
                  </a:lnTo>
                  <a:lnTo>
                    <a:pt x="2906" y="3453"/>
                  </a:lnTo>
                  <a:lnTo>
                    <a:pt x="4287" y="2072"/>
                  </a:lnTo>
                  <a:lnTo>
                    <a:pt x="3787" y="1572"/>
                  </a:lnTo>
                  <a:lnTo>
                    <a:pt x="3263" y="2096"/>
                  </a:lnTo>
                  <a:lnTo>
                    <a:pt x="32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5"/>
            <p:cNvSpPr/>
            <p:nvPr/>
          </p:nvSpPr>
          <p:spPr>
            <a:xfrm>
              <a:off x="3325290" y="3637895"/>
              <a:ext cx="111241" cy="89605"/>
            </a:xfrm>
            <a:custGeom>
              <a:rect b="b" l="l" r="r" t="t"/>
              <a:pathLst>
                <a:path extrusionOk="0" h="3454" w="4288">
                  <a:moveTo>
                    <a:pt x="1382" y="1"/>
                  </a:moveTo>
                  <a:lnTo>
                    <a:pt x="1" y="1382"/>
                  </a:lnTo>
                  <a:lnTo>
                    <a:pt x="501" y="1882"/>
                  </a:lnTo>
                  <a:lnTo>
                    <a:pt x="1025" y="1358"/>
                  </a:lnTo>
                  <a:lnTo>
                    <a:pt x="1025" y="3454"/>
                  </a:lnTo>
                  <a:lnTo>
                    <a:pt x="4287" y="3454"/>
                  </a:lnTo>
                  <a:lnTo>
                    <a:pt x="4287" y="2739"/>
                  </a:lnTo>
                  <a:lnTo>
                    <a:pt x="1739" y="2739"/>
                  </a:lnTo>
                  <a:lnTo>
                    <a:pt x="1739" y="1358"/>
                  </a:lnTo>
                  <a:lnTo>
                    <a:pt x="2263" y="1882"/>
                  </a:lnTo>
                  <a:lnTo>
                    <a:pt x="2763" y="1382"/>
                  </a:lnTo>
                  <a:lnTo>
                    <a:pt x="13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6"/>
          <p:cNvSpPr txBox="1"/>
          <p:nvPr>
            <p:ph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SUMMARY STATISTICS </a:t>
            </a:r>
            <a:endParaRPr/>
          </a:p>
        </p:txBody>
      </p:sp>
      <p:sp>
        <p:nvSpPr>
          <p:cNvPr id="489" name="Google Shape;489;p56"/>
          <p:cNvSpPr/>
          <p:nvPr/>
        </p:nvSpPr>
        <p:spPr>
          <a:xfrm>
            <a:off x="3581550" y="2055625"/>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cxnSp>
        <p:nvCxnSpPr>
          <p:cNvPr id="490" name="Google Shape;490;p56"/>
          <p:cNvCxnSpPr>
            <a:stCxn id="489" idx="6"/>
            <a:endCxn id="491" idx="2"/>
          </p:cNvCxnSpPr>
          <p:nvPr/>
        </p:nvCxnSpPr>
        <p:spPr>
          <a:xfrm>
            <a:off x="4134450" y="2332075"/>
            <a:ext cx="532200" cy="6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492" name="Google Shape;492;p56"/>
          <p:cNvSpPr txBox="1"/>
          <p:nvPr/>
        </p:nvSpPr>
        <p:spPr>
          <a:xfrm>
            <a:off x="713229" y="2126725"/>
            <a:ext cx="2799300" cy="41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bhaya Libre"/>
                <a:ea typeface="Abhaya Libre"/>
                <a:cs typeface="Abhaya Libre"/>
                <a:sym typeface="Abhaya Libre"/>
              </a:rPr>
              <a:t>Availability in next 30 days</a:t>
            </a:r>
            <a:endParaRPr b="1" sz="2000">
              <a:solidFill>
                <a:schemeClr val="dk1"/>
              </a:solidFill>
              <a:latin typeface="Abhaya Libre"/>
              <a:ea typeface="Abhaya Libre"/>
              <a:cs typeface="Abhaya Libre"/>
              <a:sym typeface="Abhaya Libre"/>
            </a:endParaRPr>
          </a:p>
        </p:txBody>
      </p:sp>
      <p:sp>
        <p:nvSpPr>
          <p:cNvPr id="493" name="Google Shape;493;p56"/>
          <p:cNvSpPr txBox="1"/>
          <p:nvPr/>
        </p:nvSpPr>
        <p:spPr>
          <a:xfrm>
            <a:off x="4792222" y="2126725"/>
            <a:ext cx="28785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No Private rooms in City</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No Shared rooms in Schwamendingen-Mitte and Gewerbeschule</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No Hotel rooms in Langstrasse</a:t>
            </a:r>
            <a:endParaRPr b="1" sz="2000">
              <a:solidFill>
                <a:schemeClr val="dk1"/>
              </a:solidFill>
              <a:latin typeface="Abhaya Libre"/>
              <a:ea typeface="Abhaya Libre"/>
              <a:cs typeface="Abhaya Libre"/>
              <a:sym typeface="Abhaya Libre"/>
            </a:endParaRPr>
          </a:p>
        </p:txBody>
      </p:sp>
      <p:sp>
        <p:nvSpPr>
          <p:cNvPr id="494" name="Google Shape;494;p56">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6">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6">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6">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56"/>
          <p:cNvGrpSpPr/>
          <p:nvPr/>
        </p:nvGrpSpPr>
        <p:grpSpPr>
          <a:xfrm>
            <a:off x="3740922" y="2175968"/>
            <a:ext cx="267959" cy="267927"/>
            <a:chOff x="791925" y="1492525"/>
            <a:chExt cx="315098" cy="315098"/>
          </a:xfrm>
        </p:grpSpPr>
        <p:sp>
          <p:nvSpPr>
            <p:cNvPr id="499" name="Google Shape;499;p56"/>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6"/>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p57"/>
          <p:cNvSpPr txBox="1"/>
          <p:nvPr>
            <p:ph type="title"/>
          </p:nvPr>
        </p:nvSpPr>
        <p:spPr>
          <a:xfrm>
            <a:off x="4437725" y="3233575"/>
            <a:ext cx="4376400" cy="9144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DATA VISUALIZATION</a:t>
            </a:r>
            <a:endParaRPr/>
          </a:p>
        </p:txBody>
      </p:sp>
      <p:sp>
        <p:nvSpPr>
          <p:cNvPr id="506" name="Google Shape;506;p57"/>
          <p:cNvSpPr txBox="1"/>
          <p:nvPr>
            <p:ph idx="2" type="title"/>
          </p:nvPr>
        </p:nvSpPr>
        <p:spPr>
          <a:xfrm>
            <a:off x="2869975" y="3233550"/>
            <a:ext cx="16065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·02·</a:t>
            </a:r>
            <a:endParaRPr/>
          </a:p>
        </p:txBody>
      </p:sp>
      <p:sp>
        <p:nvSpPr>
          <p:cNvPr id="507" name="Google Shape;507;p57">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7">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7">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7">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8"/>
          <p:cNvSpPr txBox="1"/>
          <p:nvPr>
            <p:ph type="title"/>
          </p:nvPr>
        </p:nvSpPr>
        <p:spPr>
          <a:xfrm>
            <a:off x="720000" y="329600"/>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AFFORDABILITY</a:t>
            </a:r>
            <a:r>
              <a:rPr lang="en"/>
              <a:t> </a:t>
            </a:r>
            <a:endParaRPr/>
          </a:p>
        </p:txBody>
      </p:sp>
      <p:sp>
        <p:nvSpPr>
          <p:cNvPr id="516" name="Google Shape;516;p58">
            <a:hlinkClick/>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8">
            <a:hlinkClick/>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8">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8">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8"/>
          <p:cNvGrpSpPr/>
          <p:nvPr/>
        </p:nvGrpSpPr>
        <p:grpSpPr>
          <a:xfrm>
            <a:off x="3843797" y="1017443"/>
            <a:ext cx="267959" cy="267927"/>
            <a:chOff x="791925" y="1492525"/>
            <a:chExt cx="315098" cy="315098"/>
          </a:xfrm>
        </p:grpSpPr>
        <p:sp>
          <p:nvSpPr>
            <p:cNvPr id="521" name="Google Shape;521;p58"/>
            <p:cNvSpPr/>
            <p:nvPr/>
          </p:nvSpPr>
          <p:spPr>
            <a:xfrm>
              <a:off x="791925" y="1492525"/>
              <a:ext cx="315098" cy="315098"/>
            </a:xfrm>
            <a:custGeom>
              <a:rect b="b" l="l" r="r" t="t"/>
              <a:pathLst>
                <a:path extrusionOk="0" h="12146" w="12146">
                  <a:moveTo>
                    <a:pt x="6073" y="715"/>
                  </a:moveTo>
                  <a:cubicBezTo>
                    <a:pt x="7049" y="715"/>
                    <a:pt x="7859" y="1524"/>
                    <a:pt x="7859" y="2501"/>
                  </a:cubicBezTo>
                  <a:cubicBezTo>
                    <a:pt x="7859" y="2977"/>
                    <a:pt x="7668" y="3430"/>
                    <a:pt x="7335" y="3763"/>
                  </a:cubicBezTo>
                  <a:lnTo>
                    <a:pt x="6073" y="5001"/>
                  </a:lnTo>
                  <a:lnTo>
                    <a:pt x="4811" y="3763"/>
                  </a:lnTo>
                  <a:cubicBezTo>
                    <a:pt x="4477" y="3430"/>
                    <a:pt x="4287" y="2977"/>
                    <a:pt x="4287" y="2501"/>
                  </a:cubicBezTo>
                  <a:cubicBezTo>
                    <a:pt x="4287" y="1524"/>
                    <a:pt x="5097" y="715"/>
                    <a:pt x="6073" y="715"/>
                  </a:cubicBezTo>
                  <a:close/>
                  <a:moveTo>
                    <a:pt x="4644" y="7121"/>
                  </a:moveTo>
                  <a:cubicBezTo>
                    <a:pt x="5120" y="7121"/>
                    <a:pt x="5501" y="7407"/>
                    <a:pt x="5668" y="7835"/>
                  </a:cubicBezTo>
                  <a:lnTo>
                    <a:pt x="2215" y="7835"/>
                  </a:lnTo>
                  <a:cubicBezTo>
                    <a:pt x="2358" y="7407"/>
                    <a:pt x="2739" y="7121"/>
                    <a:pt x="3215" y="7121"/>
                  </a:cubicBezTo>
                  <a:close/>
                  <a:moveTo>
                    <a:pt x="8931" y="7121"/>
                  </a:moveTo>
                  <a:cubicBezTo>
                    <a:pt x="9407" y="7121"/>
                    <a:pt x="9788" y="7407"/>
                    <a:pt x="9931" y="7835"/>
                  </a:cubicBezTo>
                  <a:lnTo>
                    <a:pt x="6478" y="7835"/>
                  </a:lnTo>
                  <a:cubicBezTo>
                    <a:pt x="6644" y="7407"/>
                    <a:pt x="7025" y="7121"/>
                    <a:pt x="7502" y="7121"/>
                  </a:cubicBezTo>
                  <a:close/>
                  <a:moveTo>
                    <a:pt x="7097" y="5001"/>
                  </a:moveTo>
                  <a:cubicBezTo>
                    <a:pt x="8621" y="5049"/>
                    <a:pt x="9764" y="5239"/>
                    <a:pt x="10479" y="5358"/>
                  </a:cubicBezTo>
                  <a:cubicBezTo>
                    <a:pt x="10907" y="5454"/>
                    <a:pt x="11217" y="5549"/>
                    <a:pt x="11431" y="5597"/>
                  </a:cubicBezTo>
                  <a:lnTo>
                    <a:pt x="11431" y="7835"/>
                  </a:lnTo>
                  <a:lnTo>
                    <a:pt x="10669" y="7835"/>
                  </a:lnTo>
                  <a:cubicBezTo>
                    <a:pt x="10502" y="7025"/>
                    <a:pt x="9788" y="6406"/>
                    <a:pt x="8931" y="6406"/>
                  </a:cubicBezTo>
                  <a:lnTo>
                    <a:pt x="7502" y="6406"/>
                  </a:lnTo>
                  <a:cubicBezTo>
                    <a:pt x="6906" y="6406"/>
                    <a:pt x="6406" y="6692"/>
                    <a:pt x="6073" y="7121"/>
                  </a:cubicBezTo>
                  <a:cubicBezTo>
                    <a:pt x="5740" y="6692"/>
                    <a:pt x="5239" y="6406"/>
                    <a:pt x="4644" y="6406"/>
                  </a:cubicBezTo>
                  <a:lnTo>
                    <a:pt x="3215" y="6406"/>
                  </a:lnTo>
                  <a:cubicBezTo>
                    <a:pt x="2358" y="6406"/>
                    <a:pt x="1643" y="7025"/>
                    <a:pt x="1477" y="7835"/>
                  </a:cubicBezTo>
                  <a:lnTo>
                    <a:pt x="715" y="7835"/>
                  </a:lnTo>
                  <a:lnTo>
                    <a:pt x="715" y="5597"/>
                  </a:lnTo>
                  <a:cubicBezTo>
                    <a:pt x="929" y="5549"/>
                    <a:pt x="1239" y="5454"/>
                    <a:pt x="1667" y="5358"/>
                  </a:cubicBezTo>
                  <a:cubicBezTo>
                    <a:pt x="2382" y="5239"/>
                    <a:pt x="3525" y="5049"/>
                    <a:pt x="5073" y="5001"/>
                  </a:cubicBezTo>
                  <a:lnTo>
                    <a:pt x="6073" y="6025"/>
                  </a:lnTo>
                  <a:lnTo>
                    <a:pt x="7097" y="5001"/>
                  </a:lnTo>
                  <a:close/>
                  <a:moveTo>
                    <a:pt x="11431" y="8526"/>
                  </a:moveTo>
                  <a:lnTo>
                    <a:pt x="11431" y="10717"/>
                  </a:lnTo>
                  <a:lnTo>
                    <a:pt x="715" y="10717"/>
                  </a:lnTo>
                  <a:lnTo>
                    <a:pt x="715" y="8526"/>
                  </a:lnTo>
                  <a:close/>
                  <a:moveTo>
                    <a:pt x="6073" y="0"/>
                  </a:moveTo>
                  <a:cubicBezTo>
                    <a:pt x="4692" y="0"/>
                    <a:pt x="3596" y="1120"/>
                    <a:pt x="3596" y="2501"/>
                  </a:cubicBezTo>
                  <a:cubicBezTo>
                    <a:pt x="3596" y="3168"/>
                    <a:pt x="3834" y="3787"/>
                    <a:pt x="4311" y="4263"/>
                  </a:cubicBezTo>
                  <a:lnTo>
                    <a:pt x="4382" y="4334"/>
                  </a:lnTo>
                  <a:cubicBezTo>
                    <a:pt x="2572" y="4430"/>
                    <a:pt x="1334" y="4692"/>
                    <a:pt x="715" y="4858"/>
                  </a:cubicBezTo>
                  <a:lnTo>
                    <a:pt x="715" y="4096"/>
                  </a:lnTo>
                  <a:lnTo>
                    <a:pt x="0" y="4096"/>
                  </a:lnTo>
                  <a:lnTo>
                    <a:pt x="0" y="12146"/>
                  </a:lnTo>
                  <a:lnTo>
                    <a:pt x="715" y="12146"/>
                  </a:lnTo>
                  <a:lnTo>
                    <a:pt x="715" y="11431"/>
                  </a:lnTo>
                  <a:lnTo>
                    <a:pt x="11431" y="11431"/>
                  </a:lnTo>
                  <a:lnTo>
                    <a:pt x="11431" y="12146"/>
                  </a:lnTo>
                  <a:lnTo>
                    <a:pt x="12146" y="12146"/>
                  </a:lnTo>
                  <a:lnTo>
                    <a:pt x="12146" y="4096"/>
                  </a:lnTo>
                  <a:lnTo>
                    <a:pt x="11431" y="4096"/>
                  </a:lnTo>
                  <a:lnTo>
                    <a:pt x="11431" y="4858"/>
                  </a:lnTo>
                  <a:cubicBezTo>
                    <a:pt x="10812" y="4692"/>
                    <a:pt x="9574" y="4430"/>
                    <a:pt x="7764" y="4334"/>
                  </a:cubicBezTo>
                  <a:lnTo>
                    <a:pt x="7835" y="4263"/>
                  </a:lnTo>
                  <a:cubicBezTo>
                    <a:pt x="8311" y="3787"/>
                    <a:pt x="8550" y="3168"/>
                    <a:pt x="8550" y="2501"/>
                  </a:cubicBezTo>
                  <a:cubicBezTo>
                    <a:pt x="8550" y="1120"/>
                    <a:pt x="7454" y="0"/>
                    <a:pt x="6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8"/>
            <p:cNvSpPr/>
            <p:nvPr/>
          </p:nvSpPr>
          <p:spPr>
            <a:xfrm>
              <a:off x="921685" y="1529603"/>
              <a:ext cx="55621" cy="55621"/>
            </a:xfrm>
            <a:custGeom>
              <a:rect b="b" l="l" r="r" t="t"/>
              <a:pathLst>
                <a:path extrusionOk="0" h="2144" w="2144">
                  <a:moveTo>
                    <a:pt x="1072" y="715"/>
                  </a:moveTo>
                  <a:cubicBezTo>
                    <a:pt x="1262" y="715"/>
                    <a:pt x="1429" y="881"/>
                    <a:pt x="1429" y="1072"/>
                  </a:cubicBezTo>
                  <a:cubicBezTo>
                    <a:pt x="1429" y="1262"/>
                    <a:pt x="1262" y="1429"/>
                    <a:pt x="1072" y="1429"/>
                  </a:cubicBezTo>
                  <a:cubicBezTo>
                    <a:pt x="881" y="1429"/>
                    <a:pt x="715" y="1262"/>
                    <a:pt x="715" y="1072"/>
                  </a:cubicBezTo>
                  <a:cubicBezTo>
                    <a:pt x="715" y="881"/>
                    <a:pt x="881" y="715"/>
                    <a:pt x="1072" y="715"/>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3" name="Google Shape;523;p58"/>
          <p:cNvPicPr preferRelativeResize="0"/>
          <p:nvPr/>
        </p:nvPicPr>
        <p:blipFill>
          <a:blip r:embed="rId3">
            <a:alphaModFix/>
          </a:blip>
          <a:stretch>
            <a:fillRect/>
          </a:stretch>
        </p:blipFill>
        <p:spPr>
          <a:xfrm>
            <a:off x="1632645" y="1516050"/>
            <a:ext cx="5335178" cy="3285000"/>
          </a:xfrm>
          <a:prstGeom prst="rect">
            <a:avLst/>
          </a:prstGeom>
          <a:noFill/>
          <a:ln>
            <a:noFill/>
          </a:ln>
        </p:spPr>
      </p:pic>
      <p:sp>
        <p:nvSpPr>
          <p:cNvPr id="524" name="Google Shape;524;p58"/>
          <p:cNvSpPr/>
          <p:nvPr/>
        </p:nvSpPr>
        <p:spPr>
          <a:xfrm>
            <a:off x="4200075" y="2258250"/>
            <a:ext cx="482100" cy="4158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25" name="Google Shape;525;p58"/>
          <p:cNvSpPr/>
          <p:nvPr/>
        </p:nvSpPr>
        <p:spPr>
          <a:xfrm>
            <a:off x="1858925" y="1761100"/>
            <a:ext cx="1236900" cy="2445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26" name="Google Shape;526;p58"/>
          <p:cNvSpPr txBox="1"/>
          <p:nvPr/>
        </p:nvSpPr>
        <p:spPr>
          <a:xfrm>
            <a:off x="5520775" y="671000"/>
            <a:ext cx="30744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Most affordable -</a:t>
            </a:r>
            <a:r>
              <a:rPr b="1" lang="en" sz="2000">
                <a:solidFill>
                  <a:schemeClr val="dk1"/>
                </a:solidFill>
                <a:latin typeface="Abhaya Libre"/>
                <a:ea typeface="Abhaya Libre"/>
                <a:cs typeface="Abhaya Libre"/>
                <a:sym typeface="Abhaya Libre"/>
              </a:rPr>
              <a:t>Affoltern </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@46.9 CHF per guest</a:t>
            </a:r>
            <a:endParaRPr b="1" sz="2000">
              <a:solidFill>
                <a:schemeClr val="dk1"/>
              </a:solidFill>
              <a:latin typeface="Abhaya Libre"/>
              <a:ea typeface="Abhaya Libre"/>
              <a:cs typeface="Abhaya Libre"/>
              <a:sym typeface="Abhaya Libre"/>
            </a:endParaRPr>
          </a:p>
        </p:txBody>
      </p:sp>
      <p:sp>
        <p:nvSpPr>
          <p:cNvPr id="527" name="Google Shape;527;p58"/>
          <p:cNvSpPr/>
          <p:nvPr/>
        </p:nvSpPr>
        <p:spPr>
          <a:xfrm>
            <a:off x="4809575" y="732477"/>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grpSp>
        <p:nvGrpSpPr>
          <p:cNvPr id="528" name="Google Shape;528;p58"/>
          <p:cNvGrpSpPr/>
          <p:nvPr/>
        </p:nvGrpSpPr>
        <p:grpSpPr>
          <a:xfrm>
            <a:off x="4933211" y="851628"/>
            <a:ext cx="314534" cy="314501"/>
            <a:chOff x="3325290" y="3431513"/>
            <a:chExt cx="314534" cy="314501"/>
          </a:xfrm>
        </p:grpSpPr>
        <p:sp>
          <p:nvSpPr>
            <p:cNvPr id="529" name="Google Shape;529;p58"/>
            <p:cNvSpPr/>
            <p:nvPr/>
          </p:nvSpPr>
          <p:spPr>
            <a:xfrm>
              <a:off x="3392648" y="3471056"/>
              <a:ext cx="73547" cy="129168"/>
            </a:xfrm>
            <a:custGeom>
              <a:rect b="b" l="l" r="r" t="t"/>
              <a:pathLst>
                <a:path extrusionOk="0" h="4979" w="2835">
                  <a:moveTo>
                    <a:pt x="1072" y="1"/>
                  </a:moveTo>
                  <a:lnTo>
                    <a:pt x="1072" y="715"/>
                  </a:lnTo>
                  <a:cubicBezTo>
                    <a:pt x="477" y="715"/>
                    <a:pt x="0" y="1192"/>
                    <a:pt x="0" y="1787"/>
                  </a:cubicBezTo>
                  <a:cubicBezTo>
                    <a:pt x="0" y="2382"/>
                    <a:pt x="477" y="2859"/>
                    <a:pt x="1072" y="2859"/>
                  </a:cubicBezTo>
                  <a:lnTo>
                    <a:pt x="1786" y="2859"/>
                  </a:lnTo>
                  <a:cubicBezTo>
                    <a:pt x="1977" y="2859"/>
                    <a:pt x="2144" y="3001"/>
                    <a:pt x="2144" y="3216"/>
                  </a:cubicBezTo>
                  <a:cubicBezTo>
                    <a:pt x="2144" y="3406"/>
                    <a:pt x="1977" y="3573"/>
                    <a:pt x="1786" y="3573"/>
                  </a:cubicBezTo>
                  <a:lnTo>
                    <a:pt x="1072" y="3573"/>
                  </a:lnTo>
                  <a:cubicBezTo>
                    <a:pt x="882" y="3573"/>
                    <a:pt x="715" y="3406"/>
                    <a:pt x="715" y="3216"/>
                  </a:cubicBezTo>
                  <a:lnTo>
                    <a:pt x="0" y="3216"/>
                  </a:lnTo>
                  <a:cubicBezTo>
                    <a:pt x="0" y="3787"/>
                    <a:pt x="477" y="4264"/>
                    <a:pt x="1072" y="4264"/>
                  </a:cubicBezTo>
                  <a:lnTo>
                    <a:pt x="1072" y="4978"/>
                  </a:lnTo>
                  <a:lnTo>
                    <a:pt x="1786" y="4978"/>
                  </a:lnTo>
                  <a:lnTo>
                    <a:pt x="1786" y="4264"/>
                  </a:lnTo>
                  <a:cubicBezTo>
                    <a:pt x="2358" y="4264"/>
                    <a:pt x="2834" y="3787"/>
                    <a:pt x="2834" y="3216"/>
                  </a:cubicBezTo>
                  <a:cubicBezTo>
                    <a:pt x="2834" y="2620"/>
                    <a:pt x="2358" y="2144"/>
                    <a:pt x="1786" y="2144"/>
                  </a:cubicBezTo>
                  <a:lnTo>
                    <a:pt x="1072" y="2144"/>
                  </a:lnTo>
                  <a:cubicBezTo>
                    <a:pt x="882" y="2144"/>
                    <a:pt x="715" y="1977"/>
                    <a:pt x="715" y="1787"/>
                  </a:cubicBezTo>
                  <a:cubicBezTo>
                    <a:pt x="715" y="1596"/>
                    <a:pt x="882" y="1430"/>
                    <a:pt x="1072" y="1430"/>
                  </a:cubicBezTo>
                  <a:lnTo>
                    <a:pt x="1786" y="1430"/>
                  </a:lnTo>
                  <a:cubicBezTo>
                    <a:pt x="1977" y="1430"/>
                    <a:pt x="2144" y="1596"/>
                    <a:pt x="2144" y="1787"/>
                  </a:cubicBezTo>
                  <a:lnTo>
                    <a:pt x="2834" y="1787"/>
                  </a:lnTo>
                  <a:cubicBezTo>
                    <a:pt x="2834" y="1192"/>
                    <a:pt x="2358" y="715"/>
                    <a:pt x="1786" y="715"/>
                  </a:cubicBezTo>
                  <a:lnTo>
                    <a:pt x="1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8"/>
            <p:cNvSpPr/>
            <p:nvPr/>
          </p:nvSpPr>
          <p:spPr>
            <a:xfrm>
              <a:off x="3325290" y="3431513"/>
              <a:ext cx="314501" cy="314501"/>
            </a:xfrm>
            <a:custGeom>
              <a:rect b="b" l="l" r="r" t="t"/>
              <a:pathLst>
                <a:path extrusionOk="0" h="12123" w="12123">
                  <a:moveTo>
                    <a:pt x="4025" y="715"/>
                  </a:moveTo>
                  <a:cubicBezTo>
                    <a:pt x="5835" y="715"/>
                    <a:pt x="7335" y="2192"/>
                    <a:pt x="7335" y="4025"/>
                  </a:cubicBezTo>
                  <a:cubicBezTo>
                    <a:pt x="7335" y="4383"/>
                    <a:pt x="7288" y="4716"/>
                    <a:pt x="7169" y="5049"/>
                  </a:cubicBezTo>
                  <a:cubicBezTo>
                    <a:pt x="6192" y="5430"/>
                    <a:pt x="5430" y="6192"/>
                    <a:pt x="5049" y="7169"/>
                  </a:cubicBezTo>
                  <a:cubicBezTo>
                    <a:pt x="4716" y="7288"/>
                    <a:pt x="4382" y="7336"/>
                    <a:pt x="4025" y="7336"/>
                  </a:cubicBezTo>
                  <a:cubicBezTo>
                    <a:pt x="2192" y="7336"/>
                    <a:pt x="715" y="5835"/>
                    <a:pt x="715" y="4025"/>
                  </a:cubicBezTo>
                  <a:cubicBezTo>
                    <a:pt x="715" y="2192"/>
                    <a:pt x="2192" y="715"/>
                    <a:pt x="4025" y="715"/>
                  </a:cubicBezTo>
                  <a:close/>
                  <a:moveTo>
                    <a:pt x="8479" y="5526"/>
                  </a:moveTo>
                  <a:cubicBezTo>
                    <a:pt x="10098" y="5526"/>
                    <a:pt x="11408" y="6835"/>
                    <a:pt x="11408" y="8479"/>
                  </a:cubicBezTo>
                  <a:cubicBezTo>
                    <a:pt x="11408" y="10098"/>
                    <a:pt x="10098" y="11408"/>
                    <a:pt x="8479" y="11408"/>
                  </a:cubicBezTo>
                  <a:cubicBezTo>
                    <a:pt x="6835" y="11408"/>
                    <a:pt x="5526" y="10098"/>
                    <a:pt x="5526" y="8479"/>
                  </a:cubicBezTo>
                  <a:cubicBezTo>
                    <a:pt x="5526" y="6835"/>
                    <a:pt x="6835" y="5526"/>
                    <a:pt x="8479" y="5526"/>
                  </a:cubicBezTo>
                  <a:close/>
                  <a:moveTo>
                    <a:pt x="4025" y="1"/>
                  </a:moveTo>
                  <a:cubicBezTo>
                    <a:pt x="1811" y="1"/>
                    <a:pt x="1" y="1811"/>
                    <a:pt x="1" y="4025"/>
                  </a:cubicBezTo>
                  <a:cubicBezTo>
                    <a:pt x="1" y="6240"/>
                    <a:pt x="1811" y="8050"/>
                    <a:pt x="4025" y="8050"/>
                  </a:cubicBezTo>
                  <a:cubicBezTo>
                    <a:pt x="4311" y="8050"/>
                    <a:pt x="4573" y="8002"/>
                    <a:pt x="4859" y="7955"/>
                  </a:cubicBezTo>
                  <a:lnTo>
                    <a:pt x="4859" y="7955"/>
                  </a:lnTo>
                  <a:cubicBezTo>
                    <a:pt x="4835" y="8121"/>
                    <a:pt x="4811" y="8288"/>
                    <a:pt x="4811" y="8479"/>
                  </a:cubicBezTo>
                  <a:cubicBezTo>
                    <a:pt x="4811" y="10479"/>
                    <a:pt x="6454" y="12122"/>
                    <a:pt x="8479" y="12122"/>
                  </a:cubicBezTo>
                  <a:cubicBezTo>
                    <a:pt x="10479" y="12122"/>
                    <a:pt x="12122" y="10479"/>
                    <a:pt x="12122" y="8479"/>
                  </a:cubicBezTo>
                  <a:cubicBezTo>
                    <a:pt x="12122" y="6454"/>
                    <a:pt x="10479" y="4811"/>
                    <a:pt x="8479" y="4811"/>
                  </a:cubicBezTo>
                  <a:cubicBezTo>
                    <a:pt x="8288" y="4811"/>
                    <a:pt x="8121" y="4835"/>
                    <a:pt x="7955" y="4859"/>
                  </a:cubicBezTo>
                  <a:cubicBezTo>
                    <a:pt x="8002" y="4573"/>
                    <a:pt x="8050" y="4311"/>
                    <a:pt x="8050" y="4025"/>
                  </a:cubicBezTo>
                  <a:cubicBezTo>
                    <a:pt x="8050" y="1811"/>
                    <a:pt x="6240" y="1"/>
                    <a:pt x="4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8"/>
            <p:cNvSpPr/>
            <p:nvPr/>
          </p:nvSpPr>
          <p:spPr>
            <a:xfrm>
              <a:off x="3489663" y="3605150"/>
              <a:ext cx="92070" cy="92070"/>
            </a:xfrm>
            <a:custGeom>
              <a:rect b="b" l="l" r="r" t="t"/>
              <a:pathLst>
                <a:path extrusionOk="0" h="3549" w="3549">
                  <a:moveTo>
                    <a:pt x="2144" y="1"/>
                  </a:moveTo>
                  <a:cubicBezTo>
                    <a:pt x="1358" y="1"/>
                    <a:pt x="715" y="644"/>
                    <a:pt x="715" y="1429"/>
                  </a:cubicBezTo>
                  <a:lnTo>
                    <a:pt x="0" y="1429"/>
                  </a:lnTo>
                  <a:lnTo>
                    <a:pt x="0" y="2120"/>
                  </a:lnTo>
                  <a:lnTo>
                    <a:pt x="715" y="2120"/>
                  </a:lnTo>
                  <a:cubicBezTo>
                    <a:pt x="715" y="2906"/>
                    <a:pt x="1358" y="3549"/>
                    <a:pt x="2144" y="3549"/>
                  </a:cubicBezTo>
                  <a:cubicBezTo>
                    <a:pt x="2906" y="3549"/>
                    <a:pt x="3549" y="2906"/>
                    <a:pt x="3549" y="2120"/>
                  </a:cubicBezTo>
                  <a:lnTo>
                    <a:pt x="2834" y="2120"/>
                  </a:lnTo>
                  <a:cubicBezTo>
                    <a:pt x="2834" y="2525"/>
                    <a:pt x="2525" y="2834"/>
                    <a:pt x="2144" y="2834"/>
                  </a:cubicBezTo>
                  <a:cubicBezTo>
                    <a:pt x="1739" y="2834"/>
                    <a:pt x="1429" y="2525"/>
                    <a:pt x="1429" y="2120"/>
                  </a:cubicBezTo>
                  <a:lnTo>
                    <a:pt x="2144" y="2120"/>
                  </a:lnTo>
                  <a:lnTo>
                    <a:pt x="2144" y="1429"/>
                  </a:lnTo>
                  <a:lnTo>
                    <a:pt x="1429" y="1429"/>
                  </a:lnTo>
                  <a:cubicBezTo>
                    <a:pt x="1429" y="1025"/>
                    <a:pt x="1739" y="715"/>
                    <a:pt x="2144" y="715"/>
                  </a:cubicBezTo>
                  <a:cubicBezTo>
                    <a:pt x="2525" y="715"/>
                    <a:pt x="2834" y="1025"/>
                    <a:pt x="2834" y="1429"/>
                  </a:cubicBezTo>
                  <a:lnTo>
                    <a:pt x="3549" y="1429"/>
                  </a:lnTo>
                  <a:cubicBezTo>
                    <a:pt x="3549" y="644"/>
                    <a:pt x="2906" y="1"/>
                    <a:pt x="2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8"/>
            <p:cNvSpPr/>
            <p:nvPr/>
          </p:nvSpPr>
          <p:spPr>
            <a:xfrm>
              <a:off x="3528583" y="3450065"/>
              <a:ext cx="111241" cy="89605"/>
            </a:xfrm>
            <a:custGeom>
              <a:rect b="b" l="l" r="r" t="t"/>
              <a:pathLst>
                <a:path extrusionOk="0" h="3454" w="4288">
                  <a:moveTo>
                    <a:pt x="1" y="0"/>
                  </a:moveTo>
                  <a:lnTo>
                    <a:pt x="1" y="715"/>
                  </a:lnTo>
                  <a:lnTo>
                    <a:pt x="2549" y="715"/>
                  </a:lnTo>
                  <a:lnTo>
                    <a:pt x="2549" y="2096"/>
                  </a:lnTo>
                  <a:lnTo>
                    <a:pt x="2025" y="1572"/>
                  </a:lnTo>
                  <a:lnTo>
                    <a:pt x="1525" y="2072"/>
                  </a:lnTo>
                  <a:lnTo>
                    <a:pt x="2906" y="3453"/>
                  </a:lnTo>
                  <a:lnTo>
                    <a:pt x="4287" y="2072"/>
                  </a:lnTo>
                  <a:lnTo>
                    <a:pt x="3787" y="1572"/>
                  </a:lnTo>
                  <a:lnTo>
                    <a:pt x="3263" y="2096"/>
                  </a:lnTo>
                  <a:lnTo>
                    <a:pt x="32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8"/>
            <p:cNvSpPr/>
            <p:nvPr/>
          </p:nvSpPr>
          <p:spPr>
            <a:xfrm>
              <a:off x="3325290" y="3637895"/>
              <a:ext cx="111241" cy="89605"/>
            </a:xfrm>
            <a:custGeom>
              <a:rect b="b" l="l" r="r" t="t"/>
              <a:pathLst>
                <a:path extrusionOk="0" h="3454" w="4288">
                  <a:moveTo>
                    <a:pt x="1382" y="1"/>
                  </a:moveTo>
                  <a:lnTo>
                    <a:pt x="1" y="1382"/>
                  </a:lnTo>
                  <a:lnTo>
                    <a:pt x="501" y="1882"/>
                  </a:lnTo>
                  <a:lnTo>
                    <a:pt x="1025" y="1358"/>
                  </a:lnTo>
                  <a:lnTo>
                    <a:pt x="1025" y="3454"/>
                  </a:lnTo>
                  <a:lnTo>
                    <a:pt x="4287" y="3454"/>
                  </a:lnTo>
                  <a:lnTo>
                    <a:pt x="4287" y="2739"/>
                  </a:lnTo>
                  <a:lnTo>
                    <a:pt x="1739" y="2739"/>
                  </a:lnTo>
                  <a:lnTo>
                    <a:pt x="1739" y="1358"/>
                  </a:lnTo>
                  <a:lnTo>
                    <a:pt x="2263" y="1882"/>
                  </a:lnTo>
                  <a:lnTo>
                    <a:pt x="2763" y="1382"/>
                  </a:lnTo>
                  <a:lnTo>
                    <a:pt x="13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4" name="Google Shape;534;p58"/>
          <p:cNvCxnSpPr>
            <a:stCxn id="524" idx="0"/>
            <a:endCxn id="527" idx="3"/>
          </p:cNvCxnSpPr>
          <p:nvPr/>
        </p:nvCxnSpPr>
        <p:spPr>
          <a:xfrm flipH="1" rot="10800000">
            <a:off x="4441125" y="1204350"/>
            <a:ext cx="449400" cy="1053900"/>
          </a:xfrm>
          <a:prstGeom prst="straightConnector1">
            <a:avLst/>
          </a:prstGeom>
          <a:noFill/>
          <a:ln cap="flat" cmpd="sng" w="9525">
            <a:solidFill>
              <a:srgbClr val="0000FF"/>
            </a:solidFill>
            <a:prstDash val="solid"/>
            <a:round/>
            <a:headEnd len="med" w="med" type="none"/>
            <a:tailEnd len="med" w="med" type="none"/>
          </a:ln>
        </p:spPr>
      </p:cxnSp>
      <p:sp>
        <p:nvSpPr>
          <p:cNvPr id="535" name="Google Shape;535;p58"/>
          <p:cNvSpPr/>
          <p:nvPr/>
        </p:nvSpPr>
        <p:spPr>
          <a:xfrm>
            <a:off x="2026825" y="874964"/>
            <a:ext cx="552900" cy="5529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lt1"/>
              </a:solidFill>
              <a:latin typeface="Fredoka One"/>
              <a:ea typeface="Fredoka One"/>
              <a:cs typeface="Fredoka One"/>
              <a:sym typeface="Fredoka One"/>
            </a:endParaRPr>
          </a:p>
        </p:txBody>
      </p:sp>
      <p:grpSp>
        <p:nvGrpSpPr>
          <p:cNvPr id="536" name="Google Shape;536;p58"/>
          <p:cNvGrpSpPr/>
          <p:nvPr/>
        </p:nvGrpSpPr>
        <p:grpSpPr>
          <a:xfrm>
            <a:off x="2150461" y="994116"/>
            <a:ext cx="314534" cy="314501"/>
            <a:chOff x="3325290" y="3431513"/>
            <a:chExt cx="314534" cy="314501"/>
          </a:xfrm>
        </p:grpSpPr>
        <p:sp>
          <p:nvSpPr>
            <p:cNvPr id="537" name="Google Shape;537;p58"/>
            <p:cNvSpPr/>
            <p:nvPr/>
          </p:nvSpPr>
          <p:spPr>
            <a:xfrm>
              <a:off x="3392648" y="3471056"/>
              <a:ext cx="73547" cy="129168"/>
            </a:xfrm>
            <a:custGeom>
              <a:rect b="b" l="l" r="r" t="t"/>
              <a:pathLst>
                <a:path extrusionOk="0" h="4979" w="2835">
                  <a:moveTo>
                    <a:pt x="1072" y="1"/>
                  </a:moveTo>
                  <a:lnTo>
                    <a:pt x="1072" y="715"/>
                  </a:lnTo>
                  <a:cubicBezTo>
                    <a:pt x="477" y="715"/>
                    <a:pt x="0" y="1192"/>
                    <a:pt x="0" y="1787"/>
                  </a:cubicBezTo>
                  <a:cubicBezTo>
                    <a:pt x="0" y="2382"/>
                    <a:pt x="477" y="2859"/>
                    <a:pt x="1072" y="2859"/>
                  </a:cubicBezTo>
                  <a:lnTo>
                    <a:pt x="1786" y="2859"/>
                  </a:lnTo>
                  <a:cubicBezTo>
                    <a:pt x="1977" y="2859"/>
                    <a:pt x="2144" y="3001"/>
                    <a:pt x="2144" y="3216"/>
                  </a:cubicBezTo>
                  <a:cubicBezTo>
                    <a:pt x="2144" y="3406"/>
                    <a:pt x="1977" y="3573"/>
                    <a:pt x="1786" y="3573"/>
                  </a:cubicBezTo>
                  <a:lnTo>
                    <a:pt x="1072" y="3573"/>
                  </a:lnTo>
                  <a:cubicBezTo>
                    <a:pt x="882" y="3573"/>
                    <a:pt x="715" y="3406"/>
                    <a:pt x="715" y="3216"/>
                  </a:cubicBezTo>
                  <a:lnTo>
                    <a:pt x="0" y="3216"/>
                  </a:lnTo>
                  <a:cubicBezTo>
                    <a:pt x="0" y="3787"/>
                    <a:pt x="477" y="4264"/>
                    <a:pt x="1072" y="4264"/>
                  </a:cubicBezTo>
                  <a:lnTo>
                    <a:pt x="1072" y="4978"/>
                  </a:lnTo>
                  <a:lnTo>
                    <a:pt x="1786" y="4978"/>
                  </a:lnTo>
                  <a:lnTo>
                    <a:pt x="1786" y="4264"/>
                  </a:lnTo>
                  <a:cubicBezTo>
                    <a:pt x="2358" y="4264"/>
                    <a:pt x="2834" y="3787"/>
                    <a:pt x="2834" y="3216"/>
                  </a:cubicBezTo>
                  <a:cubicBezTo>
                    <a:pt x="2834" y="2620"/>
                    <a:pt x="2358" y="2144"/>
                    <a:pt x="1786" y="2144"/>
                  </a:cubicBezTo>
                  <a:lnTo>
                    <a:pt x="1072" y="2144"/>
                  </a:lnTo>
                  <a:cubicBezTo>
                    <a:pt x="882" y="2144"/>
                    <a:pt x="715" y="1977"/>
                    <a:pt x="715" y="1787"/>
                  </a:cubicBezTo>
                  <a:cubicBezTo>
                    <a:pt x="715" y="1596"/>
                    <a:pt x="882" y="1430"/>
                    <a:pt x="1072" y="1430"/>
                  </a:cubicBezTo>
                  <a:lnTo>
                    <a:pt x="1786" y="1430"/>
                  </a:lnTo>
                  <a:cubicBezTo>
                    <a:pt x="1977" y="1430"/>
                    <a:pt x="2144" y="1596"/>
                    <a:pt x="2144" y="1787"/>
                  </a:cubicBezTo>
                  <a:lnTo>
                    <a:pt x="2834" y="1787"/>
                  </a:lnTo>
                  <a:cubicBezTo>
                    <a:pt x="2834" y="1192"/>
                    <a:pt x="2358" y="715"/>
                    <a:pt x="1786" y="715"/>
                  </a:cubicBezTo>
                  <a:lnTo>
                    <a:pt x="1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8"/>
            <p:cNvSpPr/>
            <p:nvPr/>
          </p:nvSpPr>
          <p:spPr>
            <a:xfrm>
              <a:off x="3325290" y="3431513"/>
              <a:ext cx="314501" cy="314501"/>
            </a:xfrm>
            <a:custGeom>
              <a:rect b="b" l="l" r="r" t="t"/>
              <a:pathLst>
                <a:path extrusionOk="0" h="12123" w="12123">
                  <a:moveTo>
                    <a:pt x="4025" y="715"/>
                  </a:moveTo>
                  <a:cubicBezTo>
                    <a:pt x="5835" y="715"/>
                    <a:pt x="7335" y="2192"/>
                    <a:pt x="7335" y="4025"/>
                  </a:cubicBezTo>
                  <a:cubicBezTo>
                    <a:pt x="7335" y="4383"/>
                    <a:pt x="7288" y="4716"/>
                    <a:pt x="7169" y="5049"/>
                  </a:cubicBezTo>
                  <a:cubicBezTo>
                    <a:pt x="6192" y="5430"/>
                    <a:pt x="5430" y="6192"/>
                    <a:pt x="5049" y="7169"/>
                  </a:cubicBezTo>
                  <a:cubicBezTo>
                    <a:pt x="4716" y="7288"/>
                    <a:pt x="4382" y="7336"/>
                    <a:pt x="4025" y="7336"/>
                  </a:cubicBezTo>
                  <a:cubicBezTo>
                    <a:pt x="2192" y="7336"/>
                    <a:pt x="715" y="5835"/>
                    <a:pt x="715" y="4025"/>
                  </a:cubicBezTo>
                  <a:cubicBezTo>
                    <a:pt x="715" y="2192"/>
                    <a:pt x="2192" y="715"/>
                    <a:pt x="4025" y="715"/>
                  </a:cubicBezTo>
                  <a:close/>
                  <a:moveTo>
                    <a:pt x="8479" y="5526"/>
                  </a:moveTo>
                  <a:cubicBezTo>
                    <a:pt x="10098" y="5526"/>
                    <a:pt x="11408" y="6835"/>
                    <a:pt x="11408" y="8479"/>
                  </a:cubicBezTo>
                  <a:cubicBezTo>
                    <a:pt x="11408" y="10098"/>
                    <a:pt x="10098" y="11408"/>
                    <a:pt x="8479" y="11408"/>
                  </a:cubicBezTo>
                  <a:cubicBezTo>
                    <a:pt x="6835" y="11408"/>
                    <a:pt x="5526" y="10098"/>
                    <a:pt x="5526" y="8479"/>
                  </a:cubicBezTo>
                  <a:cubicBezTo>
                    <a:pt x="5526" y="6835"/>
                    <a:pt x="6835" y="5526"/>
                    <a:pt x="8479" y="5526"/>
                  </a:cubicBezTo>
                  <a:close/>
                  <a:moveTo>
                    <a:pt x="4025" y="1"/>
                  </a:moveTo>
                  <a:cubicBezTo>
                    <a:pt x="1811" y="1"/>
                    <a:pt x="1" y="1811"/>
                    <a:pt x="1" y="4025"/>
                  </a:cubicBezTo>
                  <a:cubicBezTo>
                    <a:pt x="1" y="6240"/>
                    <a:pt x="1811" y="8050"/>
                    <a:pt x="4025" y="8050"/>
                  </a:cubicBezTo>
                  <a:cubicBezTo>
                    <a:pt x="4311" y="8050"/>
                    <a:pt x="4573" y="8002"/>
                    <a:pt x="4859" y="7955"/>
                  </a:cubicBezTo>
                  <a:lnTo>
                    <a:pt x="4859" y="7955"/>
                  </a:lnTo>
                  <a:cubicBezTo>
                    <a:pt x="4835" y="8121"/>
                    <a:pt x="4811" y="8288"/>
                    <a:pt x="4811" y="8479"/>
                  </a:cubicBezTo>
                  <a:cubicBezTo>
                    <a:pt x="4811" y="10479"/>
                    <a:pt x="6454" y="12122"/>
                    <a:pt x="8479" y="12122"/>
                  </a:cubicBezTo>
                  <a:cubicBezTo>
                    <a:pt x="10479" y="12122"/>
                    <a:pt x="12122" y="10479"/>
                    <a:pt x="12122" y="8479"/>
                  </a:cubicBezTo>
                  <a:cubicBezTo>
                    <a:pt x="12122" y="6454"/>
                    <a:pt x="10479" y="4811"/>
                    <a:pt x="8479" y="4811"/>
                  </a:cubicBezTo>
                  <a:cubicBezTo>
                    <a:pt x="8288" y="4811"/>
                    <a:pt x="8121" y="4835"/>
                    <a:pt x="7955" y="4859"/>
                  </a:cubicBezTo>
                  <a:cubicBezTo>
                    <a:pt x="8002" y="4573"/>
                    <a:pt x="8050" y="4311"/>
                    <a:pt x="8050" y="4025"/>
                  </a:cubicBezTo>
                  <a:cubicBezTo>
                    <a:pt x="8050" y="1811"/>
                    <a:pt x="6240" y="1"/>
                    <a:pt x="4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8"/>
            <p:cNvSpPr/>
            <p:nvPr/>
          </p:nvSpPr>
          <p:spPr>
            <a:xfrm>
              <a:off x="3489663" y="3605150"/>
              <a:ext cx="92070" cy="92070"/>
            </a:xfrm>
            <a:custGeom>
              <a:rect b="b" l="l" r="r" t="t"/>
              <a:pathLst>
                <a:path extrusionOk="0" h="3549" w="3549">
                  <a:moveTo>
                    <a:pt x="2144" y="1"/>
                  </a:moveTo>
                  <a:cubicBezTo>
                    <a:pt x="1358" y="1"/>
                    <a:pt x="715" y="644"/>
                    <a:pt x="715" y="1429"/>
                  </a:cubicBezTo>
                  <a:lnTo>
                    <a:pt x="0" y="1429"/>
                  </a:lnTo>
                  <a:lnTo>
                    <a:pt x="0" y="2120"/>
                  </a:lnTo>
                  <a:lnTo>
                    <a:pt x="715" y="2120"/>
                  </a:lnTo>
                  <a:cubicBezTo>
                    <a:pt x="715" y="2906"/>
                    <a:pt x="1358" y="3549"/>
                    <a:pt x="2144" y="3549"/>
                  </a:cubicBezTo>
                  <a:cubicBezTo>
                    <a:pt x="2906" y="3549"/>
                    <a:pt x="3549" y="2906"/>
                    <a:pt x="3549" y="2120"/>
                  </a:cubicBezTo>
                  <a:lnTo>
                    <a:pt x="2834" y="2120"/>
                  </a:lnTo>
                  <a:cubicBezTo>
                    <a:pt x="2834" y="2525"/>
                    <a:pt x="2525" y="2834"/>
                    <a:pt x="2144" y="2834"/>
                  </a:cubicBezTo>
                  <a:cubicBezTo>
                    <a:pt x="1739" y="2834"/>
                    <a:pt x="1429" y="2525"/>
                    <a:pt x="1429" y="2120"/>
                  </a:cubicBezTo>
                  <a:lnTo>
                    <a:pt x="2144" y="2120"/>
                  </a:lnTo>
                  <a:lnTo>
                    <a:pt x="2144" y="1429"/>
                  </a:lnTo>
                  <a:lnTo>
                    <a:pt x="1429" y="1429"/>
                  </a:lnTo>
                  <a:cubicBezTo>
                    <a:pt x="1429" y="1025"/>
                    <a:pt x="1739" y="715"/>
                    <a:pt x="2144" y="715"/>
                  </a:cubicBezTo>
                  <a:cubicBezTo>
                    <a:pt x="2525" y="715"/>
                    <a:pt x="2834" y="1025"/>
                    <a:pt x="2834" y="1429"/>
                  </a:cubicBezTo>
                  <a:lnTo>
                    <a:pt x="3549" y="1429"/>
                  </a:lnTo>
                  <a:cubicBezTo>
                    <a:pt x="3549" y="644"/>
                    <a:pt x="2906" y="1"/>
                    <a:pt x="2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8"/>
            <p:cNvSpPr/>
            <p:nvPr/>
          </p:nvSpPr>
          <p:spPr>
            <a:xfrm>
              <a:off x="3528583" y="3450065"/>
              <a:ext cx="111241" cy="89605"/>
            </a:xfrm>
            <a:custGeom>
              <a:rect b="b" l="l" r="r" t="t"/>
              <a:pathLst>
                <a:path extrusionOk="0" h="3454" w="4288">
                  <a:moveTo>
                    <a:pt x="1" y="0"/>
                  </a:moveTo>
                  <a:lnTo>
                    <a:pt x="1" y="715"/>
                  </a:lnTo>
                  <a:lnTo>
                    <a:pt x="2549" y="715"/>
                  </a:lnTo>
                  <a:lnTo>
                    <a:pt x="2549" y="2096"/>
                  </a:lnTo>
                  <a:lnTo>
                    <a:pt x="2025" y="1572"/>
                  </a:lnTo>
                  <a:lnTo>
                    <a:pt x="1525" y="2072"/>
                  </a:lnTo>
                  <a:lnTo>
                    <a:pt x="2906" y="3453"/>
                  </a:lnTo>
                  <a:lnTo>
                    <a:pt x="4287" y="2072"/>
                  </a:lnTo>
                  <a:lnTo>
                    <a:pt x="3787" y="1572"/>
                  </a:lnTo>
                  <a:lnTo>
                    <a:pt x="3263" y="2096"/>
                  </a:lnTo>
                  <a:lnTo>
                    <a:pt x="32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8"/>
            <p:cNvSpPr/>
            <p:nvPr/>
          </p:nvSpPr>
          <p:spPr>
            <a:xfrm>
              <a:off x="3325290" y="3637895"/>
              <a:ext cx="111241" cy="89605"/>
            </a:xfrm>
            <a:custGeom>
              <a:rect b="b" l="l" r="r" t="t"/>
              <a:pathLst>
                <a:path extrusionOk="0" h="3454" w="4288">
                  <a:moveTo>
                    <a:pt x="1382" y="1"/>
                  </a:moveTo>
                  <a:lnTo>
                    <a:pt x="1" y="1382"/>
                  </a:lnTo>
                  <a:lnTo>
                    <a:pt x="501" y="1882"/>
                  </a:lnTo>
                  <a:lnTo>
                    <a:pt x="1025" y="1358"/>
                  </a:lnTo>
                  <a:lnTo>
                    <a:pt x="1025" y="3454"/>
                  </a:lnTo>
                  <a:lnTo>
                    <a:pt x="4287" y="3454"/>
                  </a:lnTo>
                  <a:lnTo>
                    <a:pt x="4287" y="2739"/>
                  </a:lnTo>
                  <a:lnTo>
                    <a:pt x="1739" y="2739"/>
                  </a:lnTo>
                  <a:lnTo>
                    <a:pt x="1739" y="1358"/>
                  </a:lnTo>
                  <a:lnTo>
                    <a:pt x="2263" y="1882"/>
                  </a:lnTo>
                  <a:lnTo>
                    <a:pt x="2763" y="1382"/>
                  </a:lnTo>
                  <a:lnTo>
                    <a:pt x="13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2" name="Google Shape;542;p58"/>
          <p:cNvCxnSpPr/>
          <p:nvPr/>
        </p:nvCxnSpPr>
        <p:spPr>
          <a:xfrm rot="10800000">
            <a:off x="2291000" y="1427800"/>
            <a:ext cx="174000" cy="333300"/>
          </a:xfrm>
          <a:prstGeom prst="straightConnector1">
            <a:avLst/>
          </a:prstGeom>
          <a:noFill/>
          <a:ln cap="flat" cmpd="sng" w="9525">
            <a:solidFill>
              <a:srgbClr val="0000FF"/>
            </a:solidFill>
            <a:prstDash val="solid"/>
            <a:round/>
            <a:headEnd len="med" w="med" type="none"/>
            <a:tailEnd len="med" w="med" type="none"/>
          </a:ln>
        </p:spPr>
      </p:cxnSp>
      <p:sp>
        <p:nvSpPr>
          <p:cNvPr id="543" name="Google Shape;543;p58"/>
          <p:cNvSpPr txBox="1"/>
          <p:nvPr/>
        </p:nvSpPr>
        <p:spPr>
          <a:xfrm>
            <a:off x="-3" y="1285375"/>
            <a:ext cx="25146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Expensive - City</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@146.6 CHF </a:t>
            </a:r>
            <a:endParaRPr b="1" sz="2000">
              <a:solidFill>
                <a:schemeClr val="dk1"/>
              </a:solidFill>
              <a:latin typeface="Abhaya Libre"/>
              <a:ea typeface="Abhaya Libre"/>
              <a:cs typeface="Abhaya Libre"/>
              <a:sym typeface="Abhaya Libre"/>
            </a:endParaRPr>
          </a:p>
          <a:p>
            <a:pPr indent="0" lvl="0" marL="0" rtl="0" algn="l">
              <a:spcBef>
                <a:spcPts val="0"/>
              </a:spcBef>
              <a:spcAft>
                <a:spcPts val="0"/>
              </a:spcAft>
              <a:buNone/>
            </a:pPr>
            <a:r>
              <a:rPr b="1" lang="en" sz="2000">
                <a:solidFill>
                  <a:schemeClr val="dk1"/>
                </a:solidFill>
                <a:latin typeface="Abhaya Libre"/>
                <a:ea typeface="Abhaya Libre"/>
                <a:cs typeface="Abhaya Libre"/>
                <a:sym typeface="Abhaya Libre"/>
              </a:rPr>
              <a:t>per guest</a:t>
            </a:r>
            <a:endParaRPr b="1" sz="2000">
              <a:solidFill>
                <a:schemeClr val="dk1"/>
              </a:solidFill>
              <a:latin typeface="Abhaya Libre"/>
              <a:ea typeface="Abhaya Libre"/>
              <a:cs typeface="Abhaya Libre"/>
              <a:sym typeface="Abhaya Libr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